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486" r:id="rId2"/>
    <p:sldId id="489" r:id="rId3"/>
    <p:sldId id="515" r:id="rId4"/>
    <p:sldId id="537" r:id="rId5"/>
    <p:sldId id="526" r:id="rId6"/>
    <p:sldId id="538" r:id="rId7"/>
    <p:sldId id="539" r:id="rId8"/>
    <p:sldId id="540" r:id="rId9"/>
    <p:sldId id="541" r:id="rId10"/>
    <p:sldId id="542" r:id="rId11"/>
    <p:sldId id="523" r:id="rId12"/>
    <p:sldId id="536" r:id="rId13"/>
    <p:sldId id="525" r:id="rId14"/>
    <p:sldId id="528" r:id="rId15"/>
    <p:sldId id="535" r:id="rId16"/>
    <p:sldId id="527" r:id="rId17"/>
    <p:sldId id="534" r:id="rId18"/>
    <p:sldId id="530" r:id="rId19"/>
    <p:sldId id="531" r:id="rId20"/>
    <p:sldId id="532" r:id="rId21"/>
    <p:sldId id="533" r:id="rId22"/>
    <p:sldId id="520" r:id="rId23"/>
    <p:sldId id="517" r:id="rId24"/>
    <p:sldId id="519" r:id="rId25"/>
  </p:sldIdLst>
  <p:sldSz cx="12192000" cy="6858000"/>
  <p:notesSz cx="6858000" cy="9144000"/>
  <p:embeddedFontLst>
    <p:embeddedFont>
      <p:font typeface="KoPub돋움체_Pro Medium" panose="020B0600000101010101" charset="-127"/>
      <p:regular r:id="rId27"/>
    </p:embeddedFont>
    <p:embeddedFont>
      <p:font typeface="Microsoft YaHei UI" panose="020B0503020204020204" pitchFamily="34" charset="-122"/>
      <p:regular r:id="rId28"/>
      <p:bold r:id="rId29"/>
    </p:embeddedFont>
    <p:embeddedFont>
      <p:font typeface="나눔스퀘어라운드 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62A"/>
    <a:srgbClr val="FFC000"/>
    <a:srgbClr val="7F7F7F"/>
    <a:srgbClr val="99FFCC"/>
    <a:srgbClr val="FF99CC"/>
    <a:srgbClr val="FF6699"/>
    <a:srgbClr val="E74A19"/>
    <a:srgbClr val="0D01FF"/>
    <a:srgbClr val="282F34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D5960B-A849-48DA-8B9F-6B4C54FCA6E5}" v="7" dt="2021-03-24T07:39:14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서" userId="9056b7ef18119cbb" providerId="LiveId" clId="{B0D5960B-A849-48DA-8B9F-6B4C54FCA6E5}"/>
    <pc:docChg chg="undo custSel addSld modSld">
      <pc:chgData name="김 영서" userId="9056b7ef18119cbb" providerId="LiveId" clId="{B0D5960B-A849-48DA-8B9F-6B4C54FCA6E5}" dt="2021-03-24T07:39:14.936" v="87"/>
      <pc:docMkLst>
        <pc:docMk/>
      </pc:docMkLst>
      <pc:sldChg chg="add setBg">
        <pc:chgData name="김 영서" userId="9056b7ef18119cbb" providerId="LiveId" clId="{B0D5960B-A849-48DA-8B9F-6B4C54FCA6E5}" dt="2021-03-24T07:39:14.936" v="87"/>
        <pc:sldMkLst>
          <pc:docMk/>
          <pc:sldMk cId="2223394269" sldId="519"/>
        </pc:sldMkLst>
      </pc:sldChg>
      <pc:sldChg chg="modSp mod">
        <pc:chgData name="김 영서" userId="9056b7ef18119cbb" providerId="LiveId" clId="{B0D5960B-A849-48DA-8B9F-6B4C54FCA6E5}" dt="2021-03-24T07:06:00.724" v="71"/>
        <pc:sldMkLst>
          <pc:docMk/>
          <pc:sldMk cId="2794599420" sldId="532"/>
        </pc:sldMkLst>
        <pc:spChg chg="mod">
          <ac:chgData name="김 영서" userId="9056b7ef18119cbb" providerId="LiveId" clId="{B0D5960B-A849-48DA-8B9F-6B4C54FCA6E5}" dt="2021-03-24T07:06:00.724" v="71"/>
          <ac:spMkLst>
            <pc:docMk/>
            <pc:sldMk cId="2794599420" sldId="532"/>
            <ac:spMk id="52" creationId="{AB71E663-D421-4B08-8464-6CDE99E21F44}"/>
          </ac:spMkLst>
        </pc:spChg>
      </pc:sldChg>
      <pc:sldChg chg="addSp delSp modSp mod">
        <pc:chgData name="김 영서" userId="9056b7ef18119cbb" providerId="LiveId" clId="{B0D5960B-A849-48DA-8B9F-6B4C54FCA6E5}" dt="2021-03-24T07:08:17.152" v="85" actId="1076"/>
        <pc:sldMkLst>
          <pc:docMk/>
          <pc:sldMk cId="3535878184" sldId="533"/>
        </pc:sldMkLst>
        <pc:spChg chg="mod">
          <ac:chgData name="김 영서" userId="9056b7ef18119cbb" providerId="LiveId" clId="{B0D5960B-A849-48DA-8B9F-6B4C54FCA6E5}" dt="2021-03-24T07:06:09.290" v="73" actId="478"/>
          <ac:spMkLst>
            <pc:docMk/>
            <pc:sldMk cId="3535878184" sldId="533"/>
            <ac:spMk id="4" creationId="{B0B4C9D2-9D00-4EAD-B142-C3EF7F172127}"/>
          </ac:spMkLst>
        </pc:spChg>
        <pc:spChg chg="mod">
          <ac:chgData name="김 영서" userId="9056b7ef18119cbb" providerId="LiveId" clId="{B0D5960B-A849-48DA-8B9F-6B4C54FCA6E5}" dt="2021-03-24T07:06:09.290" v="73" actId="478"/>
          <ac:spMkLst>
            <pc:docMk/>
            <pc:sldMk cId="3535878184" sldId="533"/>
            <ac:spMk id="31" creationId="{00A6EA82-77D1-4151-AE55-79730ACF6D82}"/>
          </ac:spMkLst>
        </pc:spChg>
        <pc:grpChg chg="del mod">
          <ac:chgData name="김 영서" userId="9056b7ef18119cbb" providerId="LiveId" clId="{B0D5960B-A849-48DA-8B9F-6B4C54FCA6E5}" dt="2021-03-24T07:08:04.769" v="82" actId="478"/>
          <ac:grpSpMkLst>
            <pc:docMk/>
            <pc:sldMk cId="3535878184" sldId="533"/>
            <ac:grpSpMk id="11" creationId="{EE6CB7FD-52ED-449D-9B37-6E51FB4DB3F9}"/>
          </ac:grpSpMkLst>
        </pc:grpChg>
        <pc:picChg chg="add mod modCrop">
          <ac:chgData name="김 영서" userId="9056b7ef18119cbb" providerId="LiveId" clId="{B0D5960B-A849-48DA-8B9F-6B4C54FCA6E5}" dt="2021-03-24T07:08:17.152" v="85" actId="1076"/>
          <ac:picMkLst>
            <pc:docMk/>
            <pc:sldMk cId="3535878184" sldId="533"/>
            <ac:picMk id="2" creationId="{CD35E36D-5100-4833-BFF4-5C5FA0F3DC9F}"/>
          </ac:picMkLst>
        </pc:picChg>
        <pc:picChg chg="del">
          <ac:chgData name="김 영서" userId="9056b7ef18119cbb" providerId="LiveId" clId="{B0D5960B-A849-48DA-8B9F-6B4C54FCA6E5}" dt="2021-03-24T07:06:06.655" v="72" actId="478"/>
          <ac:picMkLst>
            <pc:docMk/>
            <pc:sldMk cId="3535878184" sldId="533"/>
            <ac:picMk id="28" creationId="{83DC97B6-59E2-4A33-BCF5-11E44F648875}"/>
          </ac:picMkLst>
        </pc:picChg>
        <pc:picChg chg="del">
          <ac:chgData name="김 영서" userId="9056b7ef18119cbb" providerId="LiveId" clId="{B0D5960B-A849-48DA-8B9F-6B4C54FCA6E5}" dt="2021-03-24T07:06:09.290" v="73" actId="478"/>
          <ac:picMkLst>
            <pc:docMk/>
            <pc:sldMk cId="3535878184" sldId="533"/>
            <ac:picMk id="2050" creationId="{1DFC27D6-866A-47E8-974C-EAAAC09FC8F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>
              <a:outerShdw blurRad="177800" dist="1270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15</c:v>
                </c:pt>
                <c:pt idx="1">
                  <c:v>13</c:v>
                </c:pt>
                <c:pt idx="2">
                  <c:v>10</c:v>
                </c:pt>
                <c:pt idx="3">
                  <c:v>8</c:v>
                </c:pt>
                <c:pt idx="4">
                  <c:v>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2.5</c:v>
                </c:pt>
                <c:pt idx="9">
                  <c:v>3.6</c:v>
                </c:pt>
                <c:pt idx="10">
                  <c:v>3.7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8E-4CD9-9A75-229F67F27A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6466848"/>
        <c:axId val="326467968"/>
      </c:lineChart>
      <c:catAx>
        <c:axId val="326466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26467968"/>
        <c:crosses val="autoZero"/>
        <c:auto val="1"/>
        <c:lblAlgn val="ctr"/>
        <c:lblOffset val="100"/>
        <c:noMultiLvlLbl val="0"/>
      </c:catAx>
      <c:valAx>
        <c:axId val="326467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264668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C49BC-842A-44AC-A0B2-DCA417A24909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9BA211-0F50-47E4-8250-E3DB77F49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929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2021-04-12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C7351A05-FE79-4763-A84F-D4FE701A9E82}" type="datetimeFigureOut">
              <a:rPr lang="ko-KR" altLang="en-US" smtClean="0"/>
              <a:pPr/>
              <a:t>2021-04-12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5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8.wdp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653552" cy="7358743"/>
            <a:chOff x="374211" y="0"/>
            <a:chExt cx="7653552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432676" cy="7358743"/>
              <a:chOff x="595087" y="0"/>
              <a:chExt cx="7432676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897135" y="3701143"/>
                <a:ext cx="130628" cy="13062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7767871" y="2618559"/>
                <a:ext cx="130628" cy="130628"/>
              </a:xfrm>
              <a:prstGeom prst="ellipse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144050" y="703875"/>
            <a:ext cx="781409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데이터 기반</a:t>
            </a:r>
            <a:r>
              <a:rPr lang="en-US" altLang="ko-KR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</a:p>
          <a:p>
            <a:r>
              <a:rPr lang="ko-KR" altLang="en-US" sz="4800" b="1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예측 및 순찰 알고리즘      </a:t>
            </a:r>
            <a:r>
              <a:rPr lang="en-US" altLang="ko-KR" sz="9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 Crime Data-Based Crime Prediction and Patrol Algorithms</a:t>
            </a:r>
            <a:endParaRPr lang="ko-KR" altLang="en-US" sz="24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153663" y="2422261"/>
            <a:ext cx="2920253" cy="682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류형주</a:t>
            </a:r>
            <a:r>
              <a:rPr lang="en-US" altLang="ko-KR" sz="16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팀장</a:t>
            </a:r>
            <a:endParaRPr lang="en-US" altLang="ko-KR" sz="105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2016112650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368757" y="3531635"/>
            <a:ext cx="2705159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김동연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2016112622</a:t>
            </a:r>
            <a:endParaRPr lang="ko-KR" altLang="en-US" sz="1050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140895" y="4744426"/>
            <a:ext cx="2746340" cy="68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김영서</a:t>
            </a:r>
            <a:endParaRPr lang="en-US" altLang="ko-KR" sz="1600" b="1" dirty="0">
              <a:solidFill>
                <a:schemeClr val="bg1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2017112596</a:t>
            </a:r>
          </a:p>
        </p:txBody>
      </p:sp>
    </p:spTree>
    <p:extLst>
      <p:ext uri="{BB962C8B-B14F-4D97-AF65-F5344CB8AC3E}">
        <p14:creationId xmlns:p14="http://schemas.microsoft.com/office/powerpoint/2010/main" val="181332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최종 결과 트리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99670"/>
            <a:ext cx="9418232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과적합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방지와 최적화를 진행한 최종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결과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2606513" y="2598884"/>
            <a:ext cx="2870922" cy="344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저녁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맑음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시나리오의 의사결정나무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118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282F34"/>
          </a:fgClr>
          <a:bgClr>
            <a:srgbClr val="21262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74211" y="0"/>
            <a:ext cx="7579619" cy="7358743"/>
            <a:chOff x="374211" y="0"/>
            <a:chExt cx="7579619" cy="7358743"/>
          </a:xfrm>
        </p:grpSpPr>
        <p:sp>
          <p:nvSpPr>
            <p:cNvPr id="19" name="원호 18"/>
            <p:cNvSpPr/>
            <p:nvPr/>
          </p:nvSpPr>
          <p:spPr>
            <a:xfrm>
              <a:off x="374211" y="2155701"/>
              <a:ext cx="5094514" cy="5094514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595087" y="0"/>
              <a:ext cx="7358743" cy="7358743"/>
              <a:chOff x="595087" y="0"/>
              <a:chExt cx="7358743" cy="7358743"/>
            </a:xfrm>
          </p:grpSpPr>
          <p:sp>
            <p:nvSpPr>
              <p:cNvPr id="8" name="원호 7"/>
              <p:cNvSpPr/>
              <p:nvPr/>
            </p:nvSpPr>
            <p:spPr>
              <a:xfrm>
                <a:off x="595087" y="0"/>
                <a:ext cx="7358743" cy="7358743"/>
              </a:xfrm>
              <a:prstGeom prst="arc">
                <a:avLst>
                  <a:gd name="adj1" fmla="val 16200000"/>
                  <a:gd name="adj2" fmla="val 3531899"/>
                </a:avLst>
              </a:prstGeom>
              <a:ln cap="rnd">
                <a:solidFill>
                  <a:srgbClr val="3E485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7695298" y="4855029"/>
                <a:ext cx="130628" cy="130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7240468" y="1514672"/>
                <a:ext cx="77908" cy="77908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6611818" y="816770"/>
                <a:ext cx="77908" cy="77908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911621" y="4405367"/>
              <a:ext cx="2601600" cy="2601600"/>
            </a:xfrm>
            <a:prstGeom prst="arc">
              <a:avLst>
                <a:gd name="adj1" fmla="val 7444093"/>
                <a:gd name="adj2" fmla="val 3531899"/>
              </a:avLst>
            </a:prstGeom>
            <a:ln cap="rnd">
              <a:solidFill>
                <a:srgbClr val="3E485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01991" y="3013501"/>
            <a:ext cx="3451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Thank you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FBFBB37-93BE-4598-9A63-E47B91BAF528}"/>
              </a:ext>
            </a:extLst>
          </p:cNvPr>
          <p:cNvSpPr/>
          <p:nvPr/>
        </p:nvSpPr>
        <p:spPr>
          <a:xfrm>
            <a:off x="7767871" y="2618559"/>
            <a:ext cx="130628" cy="130628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49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 및 </a:t>
            </a: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DB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추가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분석을 통한 범죄 예측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이를 기반으로 순찰 알고리즘 개발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47386A-CB68-4FDF-921C-12019806BC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/>
          <a:stretch/>
        </p:blipFill>
        <p:spPr>
          <a:xfrm>
            <a:off x="1915726" y="5189311"/>
            <a:ext cx="1276078" cy="1131406"/>
          </a:xfrm>
          <a:prstGeom prst="rect">
            <a:avLst/>
          </a:prstGeom>
          <a:ln>
            <a:noFill/>
          </a:ln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E533A67-DC89-49BC-B4E6-B8D6A8BC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03" y="1799427"/>
            <a:ext cx="1276084" cy="1455681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63FFC189-E384-40FF-B851-739E7A018B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7" r="15882"/>
          <a:stretch/>
        </p:blipFill>
        <p:spPr>
          <a:xfrm>
            <a:off x="1871138" y="3602892"/>
            <a:ext cx="1338240" cy="1276653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id="{425C1B7F-8702-4731-B41E-9E5C66F2540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11456" r="12984"/>
          <a:stretch/>
        </p:blipFill>
        <p:spPr>
          <a:xfrm>
            <a:off x="4731744" y="3179379"/>
            <a:ext cx="2728511" cy="195240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46A8ED-D265-4351-B787-13CD1E33C2D6}"/>
              </a:ext>
            </a:extLst>
          </p:cNvPr>
          <p:cNvSpPr/>
          <p:nvPr/>
        </p:nvSpPr>
        <p:spPr>
          <a:xfrm>
            <a:off x="2085326" y="4858226"/>
            <a:ext cx="925198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위치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5BD148-81AC-4DA0-8D8B-8CA080DB961E}"/>
              </a:ext>
            </a:extLst>
          </p:cNvPr>
          <p:cNvSpPr/>
          <p:nvPr/>
        </p:nvSpPr>
        <p:spPr>
          <a:xfrm>
            <a:off x="2077659" y="6305501"/>
            <a:ext cx="925198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상황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D9E1B1-550A-48A3-BADF-BCAB9C0F68C8}"/>
              </a:ext>
            </a:extLst>
          </p:cNvPr>
          <p:cNvSpPr/>
          <p:nvPr/>
        </p:nvSpPr>
        <p:spPr>
          <a:xfrm>
            <a:off x="5396273" y="5189311"/>
            <a:ext cx="1399451" cy="212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지역별 순찰 중요도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08467-926F-4D91-8C1F-602E1EBBD793}"/>
              </a:ext>
            </a:extLst>
          </p:cNvPr>
          <p:cNvSpPr/>
          <p:nvPr/>
        </p:nvSpPr>
        <p:spPr>
          <a:xfrm>
            <a:off x="2058731" y="3229345"/>
            <a:ext cx="974004" cy="2213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데이터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6" name="아래로 구부러진 화살표 3082">
            <a:extLst>
              <a:ext uri="{FF2B5EF4-FFF2-40B4-BE49-F238E27FC236}">
                <a16:creationId xmlns:a16="http://schemas.microsoft.com/office/drawing/2014/main" id="{AF0B1D27-8559-439F-9623-64B753B37F0D}"/>
              </a:ext>
            </a:extLst>
          </p:cNvPr>
          <p:cNvSpPr/>
          <p:nvPr/>
        </p:nvSpPr>
        <p:spPr>
          <a:xfrm rot="8883073" flipH="1" flipV="1">
            <a:off x="2749739" y="2231813"/>
            <a:ext cx="2073706" cy="1179017"/>
          </a:xfrm>
          <a:prstGeom prst="curvedDownArrow">
            <a:avLst/>
          </a:prstGeom>
          <a:gradFill flip="none" rotWithShape="1">
            <a:gsLst>
              <a:gs pos="0">
                <a:srgbClr val="FFC000"/>
              </a:gs>
              <a:gs pos="34000">
                <a:schemeClr val="accent4">
                  <a:lumMod val="40000"/>
                  <a:lumOff val="6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아래로 구부러진 화살표 3082">
            <a:extLst>
              <a:ext uri="{FF2B5EF4-FFF2-40B4-BE49-F238E27FC236}">
                <a16:creationId xmlns:a16="http://schemas.microsoft.com/office/drawing/2014/main" id="{63C64E60-FF9A-4DD8-AC54-C26C3ED979E4}"/>
              </a:ext>
            </a:extLst>
          </p:cNvPr>
          <p:cNvSpPr/>
          <p:nvPr/>
        </p:nvSpPr>
        <p:spPr>
          <a:xfrm rot="1830982" flipV="1">
            <a:off x="2711965" y="4948369"/>
            <a:ext cx="2073706" cy="1179017"/>
          </a:xfrm>
          <a:prstGeom prst="curvedDownArrow">
            <a:avLst/>
          </a:prstGeom>
          <a:gradFill flip="none" rotWithShape="1">
            <a:gsLst>
              <a:gs pos="0">
                <a:srgbClr val="FFC000"/>
              </a:gs>
              <a:gs pos="34000">
                <a:schemeClr val="accent4">
                  <a:lumMod val="40000"/>
                  <a:lumOff val="6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3" name="그림 32" descr="지도이(가) 표시된 사진&#10;&#10;자동 생성된 설명">
            <a:extLst>
              <a:ext uri="{FF2B5EF4-FFF2-40B4-BE49-F238E27FC236}">
                <a16:creationId xmlns:a16="http://schemas.microsoft.com/office/drawing/2014/main" id="{D071EBBF-4E5E-42B3-B88C-4286D640A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81" y="2612250"/>
            <a:ext cx="2880250" cy="3078635"/>
          </a:xfrm>
          <a:prstGeom prst="rect">
            <a:avLst/>
          </a:prstGeom>
        </p:spPr>
      </p:pic>
      <p:sp>
        <p:nvSpPr>
          <p:cNvPr id="34" name="아래로 구부러진 화살표 3082">
            <a:extLst>
              <a:ext uri="{FF2B5EF4-FFF2-40B4-BE49-F238E27FC236}">
                <a16:creationId xmlns:a16="http://schemas.microsoft.com/office/drawing/2014/main" id="{5E933AEF-B895-4199-AD71-2167D845EB32}"/>
              </a:ext>
            </a:extLst>
          </p:cNvPr>
          <p:cNvSpPr/>
          <p:nvPr/>
        </p:nvSpPr>
        <p:spPr>
          <a:xfrm rot="17461380">
            <a:off x="3009374" y="3975643"/>
            <a:ext cx="1847443" cy="1031450"/>
          </a:xfrm>
          <a:prstGeom prst="curvedDownArrow">
            <a:avLst>
              <a:gd name="adj1" fmla="val 34583"/>
              <a:gd name="adj2" fmla="val 89556"/>
              <a:gd name="adj3" fmla="val 25000"/>
            </a:avLst>
          </a:prstGeom>
          <a:gradFill flip="none" rotWithShape="1">
            <a:gsLst>
              <a:gs pos="0">
                <a:srgbClr val="FFC000"/>
              </a:gs>
              <a:gs pos="40000">
                <a:schemeClr val="accent4">
                  <a:lumMod val="20000"/>
                  <a:lumOff val="8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7248B23-CB3F-49CE-BEC6-C1601A38AF27}"/>
              </a:ext>
            </a:extLst>
          </p:cNvPr>
          <p:cNvSpPr/>
          <p:nvPr/>
        </p:nvSpPr>
        <p:spPr>
          <a:xfrm>
            <a:off x="7602848" y="3905346"/>
            <a:ext cx="1281740" cy="49244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96672-F9DB-4B53-B3FE-BF533C8912BC}"/>
              </a:ext>
            </a:extLst>
          </p:cNvPr>
          <p:cNvSpPr/>
          <p:nvPr/>
        </p:nvSpPr>
        <p:spPr>
          <a:xfrm>
            <a:off x="9546449" y="5755014"/>
            <a:ext cx="1841714" cy="212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</a:t>
            </a:r>
            <a:r>
              <a:rPr lang="ko-KR" altLang="en-US" sz="120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 기반 순찰 경로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161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16566" y="606237"/>
            <a:ext cx="0" cy="56484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122B83-5E4E-4C26-88FB-6FDD2638B09F}"/>
              </a:ext>
            </a:extLst>
          </p:cNvPr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Step.1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4972D4-6BC5-4C01-B999-FB8A35C64B9B}"/>
              </a:ext>
            </a:extLst>
          </p:cNvPr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주제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AE3FF6E-BCF9-4464-9B61-76808D53A7E8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프로그램 구성도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99893D5-1C31-468D-9BAC-F17F7EFD286E}"/>
              </a:ext>
            </a:extLst>
          </p:cNvPr>
          <p:cNvGrpSpPr/>
          <p:nvPr/>
        </p:nvGrpSpPr>
        <p:grpSpPr>
          <a:xfrm>
            <a:off x="2512074" y="2081919"/>
            <a:ext cx="8763520" cy="4172754"/>
            <a:chOff x="2613674" y="2081919"/>
            <a:chExt cx="8763520" cy="4172754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A3C76461-8F0B-4E80-A0E9-1B03A4DF9019}"/>
                </a:ext>
              </a:extLst>
            </p:cNvPr>
            <p:cNvGrpSpPr/>
            <p:nvPr/>
          </p:nvGrpSpPr>
          <p:grpSpPr>
            <a:xfrm>
              <a:off x="2613674" y="2081919"/>
              <a:ext cx="8763520" cy="4172754"/>
              <a:chOff x="2543197" y="2081919"/>
              <a:chExt cx="8763520" cy="4172754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E1358FBC-0BEB-45D2-9351-5AAB3FB89C2F}"/>
                  </a:ext>
                </a:extLst>
              </p:cNvPr>
              <p:cNvGrpSpPr/>
              <p:nvPr/>
            </p:nvGrpSpPr>
            <p:grpSpPr>
              <a:xfrm>
                <a:off x="7462475" y="2081919"/>
                <a:ext cx="3844242" cy="1220081"/>
                <a:chOff x="7462475" y="2081919"/>
                <a:chExt cx="3844242" cy="1220081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A2BBBDAA-0B22-429A-8565-6C542B006B62}"/>
                    </a:ext>
                  </a:extLst>
                </p:cNvPr>
                <p:cNvSpPr/>
                <p:nvPr/>
              </p:nvSpPr>
              <p:spPr>
                <a:xfrm>
                  <a:off x="7462475" y="2258072"/>
                  <a:ext cx="3844242" cy="1043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그리드별 범죄 위험도 예측 지도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기존 순찰 경로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데이터 분석 기반 순찰 경로 시각화</a:t>
                  </a:r>
                  <a:endParaRPr lang="en-US" altLang="ko-KR" sz="1200" dirty="0"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942A5C08-3D73-4053-B08A-B8DEE9035F73}"/>
                    </a:ext>
                  </a:extLst>
                </p:cNvPr>
                <p:cNvSpPr/>
                <p:nvPr/>
              </p:nvSpPr>
              <p:spPr>
                <a:xfrm>
                  <a:off x="8489105" y="2081919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UI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957ED6F3-B82A-4137-95F4-E8A8F83F1CEB}"/>
                  </a:ext>
                </a:extLst>
              </p:cNvPr>
              <p:cNvGrpSpPr/>
              <p:nvPr/>
            </p:nvGrpSpPr>
            <p:grpSpPr>
              <a:xfrm>
                <a:off x="2543197" y="2081919"/>
                <a:ext cx="3844242" cy="1220081"/>
                <a:chOff x="2543197" y="2081919"/>
                <a:chExt cx="3844242" cy="1220081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BDD8F36C-360D-4165-8196-1A96ACD4EFB6}"/>
                    </a:ext>
                  </a:extLst>
                </p:cNvPr>
                <p:cNvSpPr/>
                <p:nvPr/>
              </p:nvSpPr>
              <p:spPr>
                <a:xfrm>
                  <a:off x="2543197" y="2258072"/>
                  <a:ext cx="3844242" cy="104392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범죄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범죄 종류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장소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 날짜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시간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)</a:t>
                  </a: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상황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거주인구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기온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강수량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풍속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적설량 등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)</a:t>
                  </a:r>
                </a:p>
                <a:p>
                  <a:pPr marL="285750" indent="-285750">
                    <a:lnSpc>
                      <a:spcPct val="130000"/>
                    </a:lnSpc>
                    <a:buFont typeface="Arial" panose="020B0604020202020204" pitchFamily="34" charset="0"/>
                    <a:buChar char="•"/>
                  </a:pP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위치 테이블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(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주변 경찰서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, </a:t>
                  </a:r>
                  <a:r>
                    <a:rPr lang="ko-KR" altLang="en-US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주변 </a:t>
                  </a:r>
                  <a:r>
                    <a:rPr lang="en-US" altLang="ko-KR" sz="1200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CCTV)</a:t>
                  </a: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609A52F6-B734-4F99-BD38-728884462D92}"/>
                    </a:ext>
                  </a:extLst>
                </p:cNvPr>
                <p:cNvSpPr/>
                <p:nvPr/>
              </p:nvSpPr>
              <p:spPr>
                <a:xfrm>
                  <a:off x="3567771" y="2081919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Data Base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4A123702-1CA2-45FF-BE41-92E0FBB38E29}"/>
                  </a:ext>
                </a:extLst>
              </p:cNvPr>
              <p:cNvGrpSpPr/>
              <p:nvPr/>
            </p:nvGrpSpPr>
            <p:grpSpPr>
              <a:xfrm>
                <a:off x="4784300" y="3796961"/>
                <a:ext cx="4281313" cy="2457712"/>
                <a:chOff x="4784300" y="3796961"/>
                <a:chExt cx="4281313" cy="2457712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AAF6D136-0288-4ABF-8C03-C8A1660CA15A}"/>
                    </a:ext>
                  </a:extLst>
                </p:cNvPr>
                <p:cNvGrpSpPr/>
                <p:nvPr/>
              </p:nvGrpSpPr>
              <p:grpSpPr>
                <a:xfrm>
                  <a:off x="4784300" y="3964839"/>
                  <a:ext cx="4281313" cy="2289834"/>
                  <a:chOff x="2330343" y="2095477"/>
                  <a:chExt cx="4281313" cy="2289834"/>
                </a:xfrm>
              </p:grpSpPr>
              <p:sp>
                <p:nvSpPr>
                  <p:cNvPr id="24" name="사각형: 둥근 모서리 23">
                    <a:extLst>
                      <a:ext uri="{FF2B5EF4-FFF2-40B4-BE49-F238E27FC236}">
                        <a16:creationId xmlns:a16="http://schemas.microsoft.com/office/drawing/2014/main" id="{50CD2523-862F-463D-87C9-52F1390688D5}"/>
                      </a:ext>
                    </a:extLst>
                  </p:cNvPr>
                  <p:cNvSpPr/>
                  <p:nvPr/>
                </p:nvSpPr>
                <p:spPr>
                  <a:xfrm>
                    <a:off x="2330343" y="2095477"/>
                    <a:ext cx="4281313" cy="2289834"/>
                  </a:xfrm>
                  <a:prstGeom prst="round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endParaRPr>
                  </a:p>
                </p:txBody>
              </p:sp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6CE57B8F-EBF1-4AD4-90A6-1753E8EACEAB}"/>
                      </a:ext>
                    </a:extLst>
                  </p:cNvPr>
                  <p:cNvGrpSpPr/>
                  <p:nvPr/>
                </p:nvGrpSpPr>
                <p:grpSpPr>
                  <a:xfrm>
                    <a:off x="2561684" y="2377342"/>
                    <a:ext cx="3818630" cy="1806542"/>
                    <a:chOff x="2537719" y="2365176"/>
                    <a:chExt cx="3866563" cy="1902501"/>
                  </a:xfrm>
                </p:grpSpPr>
                <p:sp>
                  <p:nvSpPr>
                    <p:cNvPr id="35" name="화살표: 오른쪽 34">
                      <a:extLst>
                        <a:ext uri="{FF2B5EF4-FFF2-40B4-BE49-F238E27FC236}">
                          <a16:creationId xmlns:a16="http://schemas.microsoft.com/office/drawing/2014/main" id="{4706C1DA-D3CB-4BBB-95B5-CEA89CDD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9260" y="3211977"/>
                      <a:ext cx="443482" cy="217023"/>
                    </a:xfrm>
                    <a:prstGeom prst="rightArrow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p:txBody>
                </p:sp>
                <p:grpSp>
                  <p:nvGrpSpPr>
                    <p:cNvPr id="16" name="그룹 15">
                      <a:extLst>
                        <a:ext uri="{FF2B5EF4-FFF2-40B4-BE49-F238E27FC236}">
                          <a16:creationId xmlns:a16="http://schemas.microsoft.com/office/drawing/2014/main" id="{38674060-79EF-4AD5-A39E-38B1308BF2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37719" y="2369781"/>
                      <a:ext cx="1652710" cy="1897896"/>
                      <a:chOff x="2662952" y="2389293"/>
                      <a:chExt cx="1543660" cy="1897896"/>
                    </a:xfrm>
                  </p:grpSpPr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76665C7D-3B85-499D-BDA4-CBBBFA24D6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62952" y="2529564"/>
                        <a:ext cx="1543660" cy="17576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 err="1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머신러닝</a:t>
                        </a: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 알고리즘을 이용한 데이터 분석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그리드별 위험도 예측</a:t>
                        </a:r>
                      </a:p>
                    </p:txBody>
                  </p:sp>
                  <p:sp>
                    <p:nvSpPr>
                      <p:cNvPr id="49" name="모서리가 둥근 직사각형 40">
                        <a:extLst>
                          <a:ext uri="{FF2B5EF4-FFF2-40B4-BE49-F238E27FC236}">
                            <a16:creationId xmlns:a16="http://schemas.microsoft.com/office/drawing/2014/main" id="{D1207C85-BA67-4E4B-A3AB-A19DC7A58D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73554" y="2389293"/>
                        <a:ext cx="1322457" cy="28054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62A"/>
                            </a:solidFill>
                            <a:effectLst/>
                            <a:uLnTx/>
                            <a:uFillTx/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  <a:cs typeface="+mn-cs"/>
                          </a:rPr>
                          <a:t>데이터 분석</a:t>
                        </a:r>
                        <a:endPara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62A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15" name="그룹 14">
                      <a:extLst>
                        <a:ext uri="{FF2B5EF4-FFF2-40B4-BE49-F238E27FC236}">
                          <a16:creationId xmlns:a16="http://schemas.microsoft.com/office/drawing/2014/main" id="{50290043-FF9E-4F96-A8DE-CA724412D1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51572" y="2365176"/>
                      <a:ext cx="1652710" cy="1902501"/>
                      <a:chOff x="4735389" y="2384688"/>
                      <a:chExt cx="1543660" cy="1902501"/>
                    </a:xfrm>
                  </p:grpSpPr>
                  <p:sp>
                    <p:nvSpPr>
                      <p:cNvPr id="51" name="직사각형 50">
                        <a:extLst>
                          <a:ext uri="{FF2B5EF4-FFF2-40B4-BE49-F238E27FC236}">
                            <a16:creationId xmlns:a16="http://schemas.microsoft.com/office/drawing/2014/main" id="{DC628E34-8198-42CE-BFC7-5BA0841AC2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35389" y="2529564"/>
                        <a:ext cx="1543660" cy="1757625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그리드별 위험도에      따라 가중치 부여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10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실시간 교통정보 고려 </a:t>
                        </a: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endParaRPr lang="en-US" altLang="ko-KR" sz="11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endParaRPr>
                      </a:p>
                      <a:p>
                        <a:pPr marL="171450" indent="-171450" algn="ctr">
                          <a:buFont typeface="Arial" panose="020B0604020202020204" pitchFamily="34" charset="0"/>
                          <a:buChar char="•"/>
                        </a:pPr>
                        <a:r>
                          <a:rPr lang="ko-KR" altLang="en-US" sz="1050" dirty="0">
                            <a:solidFill>
                              <a:schemeClr val="tx1"/>
                            </a:solidFill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</a:rPr>
                          <a:t>기존 순찰 경로를 개선한 순찰 알고리즘 개발</a:t>
                        </a:r>
                      </a:p>
                    </p:txBody>
                  </p:sp>
                  <p:sp>
                    <p:nvSpPr>
                      <p:cNvPr id="52" name="모서리가 둥근 직사각형 40">
                        <a:extLst>
                          <a:ext uri="{FF2B5EF4-FFF2-40B4-BE49-F238E27FC236}">
                            <a16:creationId xmlns:a16="http://schemas.microsoft.com/office/drawing/2014/main" id="{8CF29E29-C0E3-4745-B86A-14681E71D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5991" y="2384688"/>
                        <a:ext cx="1322457" cy="28054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rgbClr val="FFC00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12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62A"/>
                            </a:solidFill>
                            <a:effectLst/>
                            <a:uLnTx/>
                            <a:uFillTx/>
                            <a:latin typeface="KoPub돋움체_Pro Medium" panose="00000600000000000000" pitchFamily="50" charset="-127"/>
                            <a:ea typeface="KoPub돋움체_Pro Medium" panose="00000600000000000000" pitchFamily="50" charset="-127"/>
                            <a:cs typeface="+mn-cs"/>
                          </a:rPr>
                          <a:t>순찰 알고리즘</a:t>
                        </a:r>
                        <a:endPara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62A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2EF5196D-BEF9-401E-A1B3-C682DC296A99}"/>
                    </a:ext>
                  </a:extLst>
                </p:cNvPr>
                <p:cNvSpPr/>
                <p:nvPr/>
              </p:nvSpPr>
              <p:spPr>
                <a:xfrm>
                  <a:off x="6029465" y="3796961"/>
                  <a:ext cx="1790982" cy="34714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softEdge rad="190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KoPub돋움체_Pro Medium" panose="00000600000000000000" pitchFamily="50" charset="-127"/>
                      <a:ea typeface="KoPub돋움체_Pro Medium" panose="00000600000000000000" pitchFamily="50" charset="-127"/>
                    </a:rPr>
                    <a:t>Algorithm</a:t>
                  </a:r>
                  <a:endParaRPr lang="ko-KR" altLang="en-US" sz="16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endParaRPr>
                </a:p>
              </p:txBody>
            </p:sp>
          </p:grpSp>
        </p:grpSp>
        <p:sp>
          <p:nvSpPr>
            <p:cNvPr id="110" name="화살표: 굽음 109">
              <a:extLst>
                <a:ext uri="{FF2B5EF4-FFF2-40B4-BE49-F238E27FC236}">
                  <a16:creationId xmlns:a16="http://schemas.microsoft.com/office/drawing/2014/main" id="{45D7785B-C9D2-40D1-A716-E3107FFC6E7B}"/>
                </a:ext>
              </a:extLst>
            </p:cNvPr>
            <p:cNvSpPr/>
            <p:nvPr/>
          </p:nvSpPr>
          <p:spPr>
            <a:xfrm rot="10800000" flipH="1">
              <a:off x="3443026" y="3688897"/>
              <a:ext cx="1086956" cy="1626009"/>
            </a:xfrm>
            <a:prstGeom prst="ben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12" name="화살표: 굽음 111">
              <a:extLst>
                <a:ext uri="{FF2B5EF4-FFF2-40B4-BE49-F238E27FC236}">
                  <a16:creationId xmlns:a16="http://schemas.microsoft.com/office/drawing/2014/main" id="{45E9188E-CFF0-4DC4-A928-1D21271E1A96}"/>
                </a:ext>
              </a:extLst>
            </p:cNvPr>
            <p:cNvSpPr/>
            <p:nvPr/>
          </p:nvSpPr>
          <p:spPr>
            <a:xfrm rot="5400000" flipH="1">
              <a:off x="9265493" y="3932363"/>
              <a:ext cx="1529862" cy="1139076"/>
            </a:xfrm>
            <a:prstGeom prst="bentArrow">
              <a:avLst>
                <a:gd name="adj1" fmla="val 25000"/>
                <a:gd name="adj2" fmla="val 25557"/>
                <a:gd name="adj3" fmla="val 25000"/>
                <a:gd name="adj4" fmla="val 43750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72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QGIS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를 이용하여 중구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그리드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896672-F9DB-4B53-B3FE-BF533C8912BC}"/>
              </a:ext>
            </a:extLst>
          </p:cNvPr>
          <p:cNvSpPr/>
          <p:nvPr/>
        </p:nvSpPr>
        <p:spPr>
          <a:xfrm>
            <a:off x="1819509" y="1710932"/>
            <a:ext cx="8527002" cy="44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QGIS –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데이터 뷰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편집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분석을 제공하는 지리 정보 체계 응용 프로그램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B503BEB-ECC1-4E05-B25D-F6E33488541C}"/>
              </a:ext>
            </a:extLst>
          </p:cNvPr>
          <p:cNvGrpSpPr/>
          <p:nvPr/>
        </p:nvGrpSpPr>
        <p:grpSpPr>
          <a:xfrm>
            <a:off x="1819509" y="2205516"/>
            <a:ext cx="7827757" cy="4257107"/>
            <a:chOff x="2015485" y="1853559"/>
            <a:chExt cx="8140216" cy="455603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0907FD-4186-455B-BC12-685CEBEC7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5485" y="1853559"/>
              <a:ext cx="8140216" cy="455603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1C726CE-27F8-4F62-ABA7-965CF8C9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9530" y="1959429"/>
              <a:ext cx="7691162" cy="4343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84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232ADF-316F-4303-AB05-FA7CF7E4B9F7}"/>
              </a:ext>
            </a:extLst>
          </p:cNvPr>
          <p:cNvSpPr/>
          <p:nvPr/>
        </p:nvSpPr>
        <p:spPr>
          <a:xfrm>
            <a:off x="7428488" y="2368947"/>
            <a:ext cx="4297895" cy="9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2019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중구시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범죄 통계 기반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데이터셋 제작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4300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건 데이터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랜덤 발생 데이터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3300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발생 경향성을 위한 데이터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1000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4FD8B3A-BF55-4C51-964D-365ABEA19B20}"/>
              </a:ext>
            </a:extLst>
          </p:cNvPr>
          <p:cNvGrpSpPr/>
          <p:nvPr/>
        </p:nvGrpSpPr>
        <p:grpSpPr>
          <a:xfrm>
            <a:off x="2027262" y="1983330"/>
            <a:ext cx="5570594" cy="3399312"/>
            <a:chOff x="6621406" y="2128987"/>
            <a:chExt cx="5570594" cy="3399312"/>
          </a:xfrm>
        </p:grpSpPr>
        <p:pic>
          <p:nvPicPr>
            <p:cNvPr id="19" name="그림 18" descr="지도이(가) 표시된 사진&#10;&#10;자동 생성된 설명">
              <a:extLst>
                <a:ext uri="{FF2B5EF4-FFF2-40B4-BE49-F238E27FC236}">
                  <a16:creationId xmlns:a16="http://schemas.microsoft.com/office/drawing/2014/main" id="{2D08D38C-A2D9-4D2A-A2AC-99599593B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6621406" y="2128987"/>
              <a:ext cx="5570594" cy="30299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0DD09F-5E50-4D8A-96BC-FF0DA2A22EC7}"/>
                </a:ext>
              </a:extLst>
            </p:cNvPr>
            <p:cNvSpPr txBox="1"/>
            <p:nvPr/>
          </p:nvSpPr>
          <p:spPr>
            <a:xfrm>
              <a:off x="8480624" y="5158967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[ 37.54672, 127.0053 ]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52EA197-3AAD-4EA2-B929-CE5ACC5BA942}"/>
                </a:ext>
              </a:extLst>
            </p:cNvPr>
            <p:cNvSpPr/>
            <p:nvPr/>
          </p:nvSpPr>
          <p:spPr>
            <a:xfrm>
              <a:off x="8151863" y="5200110"/>
              <a:ext cx="311499" cy="295324"/>
            </a:xfrm>
            <a:prstGeom prst="ellipse">
              <a:avLst/>
            </a:prstGeom>
            <a:solidFill>
              <a:srgbClr val="FFB0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F7C3D1-06F1-43B8-A861-AFDAFB8F1A23}"/>
              </a:ext>
            </a:extLst>
          </p:cNvPr>
          <p:cNvSpPr/>
          <p:nvPr/>
        </p:nvSpPr>
        <p:spPr>
          <a:xfrm>
            <a:off x="3458930" y="3237722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9A6E59-D124-4672-8D48-B6F2E9A9D917}"/>
              </a:ext>
            </a:extLst>
          </p:cNvPr>
          <p:cNvSpPr/>
          <p:nvPr/>
        </p:nvSpPr>
        <p:spPr>
          <a:xfrm>
            <a:off x="5013999" y="2839864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D9D43FC-328D-4182-86F7-156BDD3535DA}"/>
              </a:ext>
            </a:extLst>
          </p:cNvPr>
          <p:cNvSpPr/>
          <p:nvPr/>
        </p:nvSpPr>
        <p:spPr>
          <a:xfrm>
            <a:off x="5585787" y="3796288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AD5EFE-8333-44F9-8D9E-D8C2C62F1B31}"/>
              </a:ext>
            </a:extLst>
          </p:cNvPr>
          <p:cNvSpPr/>
          <p:nvPr/>
        </p:nvSpPr>
        <p:spPr>
          <a:xfrm>
            <a:off x="4374108" y="2839864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70ABC3-AE8A-4491-BCD9-BC73E53BCFB9}"/>
              </a:ext>
            </a:extLst>
          </p:cNvPr>
          <p:cNvSpPr/>
          <p:nvPr/>
        </p:nvSpPr>
        <p:spPr>
          <a:xfrm>
            <a:off x="3592087" y="5583280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7CF65-372B-4A09-A166-9D1C9811CC63}"/>
              </a:ext>
            </a:extLst>
          </p:cNvPr>
          <p:cNvSpPr txBox="1"/>
          <p:nvPr/>
        </p:nvSpPr>
        <p:spPr>
          <a:xfrm>
            <a:off x="3889810" y="553093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범죄 발생 위험 지역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197B19-0E7D-4B15-B376-5E9F37EE5CDD}"/>
              </a:ext>
            </a:extLst>
          </p:cNvPr>
          <p:cNvSpPr/>
          <p:nvPr/>
        </p:nvSpPr>
        <p:spPr>
          <a:xfrm>
            <a:off x="6391929" y="3164356"/>
            <a:ext cx="242761" cy="2646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40E649-D1D5-4C7B-8F96-1F868A46E0C6}"/>
              </a:ext>
            </a:extLst>
          </p:cNvPr>
          <p:cNvSpPr/>
          <p:nvPr/>
        </p:nvSpPr>
        <p:spPr>
          <a:xfrm>
            <a:off x="1819509" y="1710932"/>
            <a:ext cx="8527002" cy="4451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지정한 범위 내에서 </a:t>
            </a:r>
            <a:r>
              <a:rPr lang="ko-KR" altLang="en-US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랜덤한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위치에 범죄 데이터 생성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csv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로 저장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EDFFB2-282D-49B2-B1B4-39D2818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09" y="2289930"/>
            <a:ext cx="6607115" cy="40937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C7C33-DE7C-405F-A296-D6FEB60B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830" y="1948587"/>
            <a:ext cx="3083098" cy="682686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86A1BDC2-9E9D-4BF8-9C71-93EE7501046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4706471" y="2289930"/>
            <a:ext cx="3950359" cy="2479294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92490B-9934-4B9E-AB26-CFE00FDF17EC}"/>
              </a:ext>
            </a:extLst>
          </p:cNvPr>
          <p:cNvSpPr/>
          <p:nvPr/>
        </p:nvSpPr>
        <p:spPr>
          <a:xfrm>
            <a:off x="9263961" y="2508347"/>
            <a:ext cx="1868835" cy="399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위도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경도 범위 지정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3" name="그림 12" descr="옅은이(가) 표시된 사진&#10;&#10;자동 생성된 설명">
            <a:extLst>
              <a:ext uri="{FF2B5EF4-FFF2-40B4-BE49-F238E27FC236}">
                <a16:creationId xmlns:a16="http://schemas.microsoft.com/office/drawing/2014/main" id="{924E384C-4D92-4782-910F-6C8FBC0D9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830" y="3437965"/>
            <a:ext cx="3244561" cy="277768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307C2D-B2EA-486F-9DAA-084AE8940456}"/>
              </a:ext>
            </a:extLst>
          </p:cNvPr>
          <p:cNvSpPr/>
          <p:nvPr/>
        </p:nvSpPr>
        <p:spPr>
          <a:xfrm>
            <a:off x="9708478" y="6167702"/>
            <a:ext cx="1276065" cy="399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BD6D170B-16D4-4E37-B54D-8D4F45016270}"/>
              </a:ext>
            </a:extLst>
          </p:cNvPr>
          <p:cNvSpPr/>
          <p:nvPr/>
        </p:nvSpPr>
        <p:spPr>
          <a:xfrm>
            <a:off x="10144019" y="2997029"/>
            <a:ext cx="270182" cy="329558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5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범죄데이터셋 제작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3F3DCD-7A2D-4EC6-8C3A-705790751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24" y="1786224"/>
            <a:ext cx="6199229" cy="458101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9232ADF-316F-4303-AB05-FA7CF7E4B9F7}"/>
              </a:ext>
            </a:extLst>
          </p:cNvPr>
          <p:cNvSpPr/>
          <p:nvPr/>
        </p:nvSpPr>
        <p:spPr>
          <a:xfrm>
            <a:off x="8273906" y="3134900"/>
            <a:ext cx="3764019" cy="941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생성한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csv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파일 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유형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날짜 및 시간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위도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경도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03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사전처리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79464E0E-E0CF-41FB-AF57-1944188BB7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54" b="92350" l="8700" r="91500">
                        <a14:foregroundMark x1="10200" y1="47541" x2="9000" y2="45537"/>
                        <a14:foregroundMark x1="8700" y1="58470" x2="8700" y2="64663"/>
                        <a14:foregroundMark x1="68900" y1="92350" x2="67800" y2="88889"/>
                        <a14:foregroundMark x1="91500" y1="32605" x2="90200" y2="40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26" y="2363847"/>
            <a:ext cx="2815499" cy="15457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8A6846-4967-400F-8DFC-008C07E31E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8" b="91971" l="2803" r="96950">
                        <a14:foregroundMark x1="4946" y1="65401" x2="4946" y2="55620"/>
                        <a14:foregroundMark x1="4946" y1="55620" x2="6678" y2="46131"/>
                        <a14:foregroundMark x1="6678" y1="46131" x2="9893" y2="43358"/>
                        <a14:foregroundMark x1="2885" y1="41898" x2="2885" y2="45401"/>
                        <a14:foregroundMark x1="3215" y1="54891" x2="3215" y2="63066"/>
                        <a14:foregroundMark x1="67848" y1="87445" x2="69415" y2="91971"/>
                        <a14:foregroundMark x1="90767" y1="48759" x2="90684" y2="37810"/>
                        <a14:foregroundMark x1="90684" y1="37810" x2="93817" y2="29927"/>
                        <a14:foregroundMark x1="93817" y1="29927" x2="90684" y2="22336"/>
                        <a14:foregroundMark x1="90684" y1="22336" x2="91096" y2="13139"/>
                        <a14:foregroundMark x1="91096" y1="13139" x2="86150" y2="13431"/>
                        <a14:foregroundMark x1="97032" y1="27591" x2="93157" y2="32847"/>
                        <a14:foregroundMark x1="91756" y1="4088" x2="87387" y2="9635"/>
                        <a14:foregroundMark x1="87387" y1="9635" x2="87304" y2="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561" y="1877519"/>
            <a:ext cx="4173707" cy="2356957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3A63560-5D2E-488F-9320-03BA0C631B7C}"/>
              </a:ext>
            </a:extLst>
          </p:cNvPr>
          <p:cNvSpPr/>
          <p:nvPr/>
        </p:nvSpPr>
        <p:spPr>
          <a:xfrm>
            <a:off x="5740548" y="2924228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03C32E5-501D-4D49-997F-184F7148D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3070" y="4412325"/>
            <a:ext cx="2342895" cy="2101506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FD606A8-A19C-488C-B989-5F2D93BF8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80" y="4687371"/>
            <a:ext cx="843336" cy="8433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0A4CFAA-862C-446C-B99A-31E90BC48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5718" y="4801009"/>
            <a:ext cx="1723256" cy="598263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ACDA7B44-DA41-4BF4-B028-FF8E12242F95}"/>
              </a:ext>
            </a:extLst>
          </p:cNvPr>
          <p:cNvSpPr/>
          <p:nvPr/>
        </p:nvSpPr>
        <p:spPr>
          <a:xfrm>
            <a:off x="5740548" y="4971970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6AABDB4-C656-4187-B04B-62391F09CFEE}"/>
              </a:ext>
            </a:extLst>
          </p:cNvPr>
          <p:cNvSpPr/>
          <p:nvPr/>
        </p:nvSpPr>
        <p:spPr>
          <a:xfrm>
            <a:off x="2154621" y="2007476"/>
            <a:ext cx="5109063" cy="4120055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사항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사전처리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986DD8B-B49B-4D25-9C96-4D4B6B0F9F56}"/>
              </a:ext>
            </a:extLst>
          </p:cNvPr>
          <p:cNvGrpSpPr/>
          <p:nvPr/>
        </p:nvGrpSpPr>
        <p:grpSpPr>
          <a:xfrm>
            <a:off x="6621406" y="2128987"/>
            <a:ext cx="5570594" cy="3399312"/>
            <a:chOff x="6621406" y="2128987"/>
            <a:chExt cx="5570594" cy="3399312"/>
          </a:xfrm>
        </p:grpSpPr>
        <p:pic>
          <p:nvPicPr>
            <p:cNvPr id="14" name="그림 13" descr="지도이(가) 표시된 사진&#10;&#10;자동 생성된 설명">
              <a:extLst>
                <a:ext uri="{FF2B5EF4-FFF2-40B4-BE49-F238E27FC236}">
                  <a16:creationId xmlns:a16="http://schemas.microsoft.com/office/drawing/2014/main" id="{F0A631DA-A4E0-46EF-ADE2-CCEF94A76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6621406" y="2128987"/>
              <a:ext cx="5570594" cy="30299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2BA8DB-63A9-42CD-A70A-923E133B1BD8}"/>
                </a:ext>
              </a:extLst>
            </p:cNvPr>
            <p:cNvSpPr txBox="1"/>
            <p:nvPr/>
          </p:nvSpPr>
          <p:spPr>
            <a:xfrm>
              <a:off x="8480624" y="5158967"/>
              <a:ext cx="2497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[ 37.54672, 127.0053 ]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F6BCA29-6055-48F9-B6A8-884B089FA036}"/>
                </a:ext>
              </a:extLst>
            </p:cNvPr>
            <p:cNvSpPr/>
            <p:nvPr/>
          </p:nvSpPr>
          <p:spPr>
            <a:xfrm>
              <a:off x="8151863" y="5200110"/>
              <a:ext cx="311499" cy="295324"/>
            </a:xfrm>
            <a:prstGeom prst="ellipse">
              <a:avLst/>
            </a:prstGeom>
            <a:solidFill>
              <a:srgbClr val="FFB0B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4A55CCD7-3194-4EF6-A60E-70867EE5D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8" b="91971" l="2803" r="96950">
                        <a14:foregroundMark x1="4946" y1="65401" x2="4946" y2="55620"/>
                        <a14:foregroundMark x1="4946" y1="55620" x2="6678" y2="46131"/>
                        <a14:foregroundMark x1="6678" y1="46131" x2="9893" y2="43358"/>
                        <a14:foregroundMark x1="2885" y1="41898" x2="2885" y2="45401"/>
                        <a14:foregroundMark x1="3215" y1="54891" x2="3215" y2="63066"/>
                        <a14:foregroundMark x1="67848" y1="87445" x2="69415" y2="91971"/>
                        <a14:foregroundMark x1="90767" y1="48759" x2="90684" y2="37810"/>
                        <a14:foregroundMark x1="90684" y1="37810" x2="93817" y2="29927"/>
                        <a14:foregroundMark x1="93817" y1="29927" x2="90684" y2="22336"/>
                        <a14:foregroundMark x1="90684" y1="22336" x2="91096" y2="13139"/>
                        <a14:foregroundMark x1="91096" y1="13139" x2="86150" y2="13431"/>
                        <a14:foregroundMark x1="97032" y1="27591" x2="93157" y2="32847"/>
                        <a14:foregroundMark x1="91756" y1="4088" x2="87387" y2="9635"/>
                        <a14:foregroundMark x1="87387" y1="9635" x2="87304" y2="9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98" y="2260827"/>
            <a:ext cx="2115052" cy="11944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C602E3B-37E7-41C7-958E-5E6F3773413C}"/>
              </a:ext>
            </a:extLst>
          </p:cNvPr>
          <p:cNvSpPr txBox="1"/>
          <p:nvPr/>
        </p:nvSpPr>
        <p:spPr>
          <a:xfrm>
            <a:off x="3690006" y="3387427"/>
            <a:ext cx="580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+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E9426C-85E3-4ED4-8D56-6F1D3E2F0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683" y="4155487"/>
            <a:ext cx="1985254" cy="1780713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999AD22-510E-4980-8019-EAD681129F90}"/>
              </a:ext>
            </a:extLst>
          </p:cNvPr>
          <p:cNvSpPr/>
          <p:nvPr/>
        </p:nvSpPr>
        <p:spPr>
          <a:xfrm>
            <a:off x="5115787" y="3643977"/>
            <a:ext cx="1255530" cy="256340"/>
          </a:xfrm>
          <a:prstGeom prst="rightArrow">
            <a:avLst>
              <a:gd name="adj1" fmla="val 33600"/>
              <a:gd name="adj2" fmla="val 62300"/>
            </a:avLst>
          </a:prstGeom>
          <a:solidFill>
            <a:srgbClr val="FFC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E30DE55-A75C-4BA0-BC7B-4533C1500252}"/>
              </a:ext>
            </a:extLst>
          </p:cNvPr>
          <p:cNvSpPr/>
          <p:nvPr/>
        </p:nvSpPr>
        <p:spPr>
          <a:xfrm>
            <a:off x="2229653" y="1963236"/>
            <a:ext cx="4708634" cy="4120055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1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45788" y="899450"/>
            <a:ext cx="657552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algn="ctr"/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Index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Index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258503F-72CD-4146-8FCF-21499D91B47F}"/>
              </a:ext>
            </a:extLst>
          </p:cNvPr>
          <p:cNvGrpSpPr/>
          <p:nvPr/>
        </p:nvGrpSpPr>
        <p:grpSpPr>
          <a:xfrm>
            <a:off x="1707849" y="2472539"/>
            <a:ext cx="7089530" cy="1915992"/>
            <a:chOff x="2306259" y="2477444"/>
            <a:chExt cx="7089530" cy="1915992"/>
          </a:xfrm>
        </p:grpSpPr>
        <p:grpSp>
          <p:nvGrpSpPr>
            <p:cNvPr id="100" name="Group 14"/>
            <p:cNvGrpSpPr>
              <a:grpSpLocks noChangeAspect="1"/>
            </p:cNvGrpSpPr>
            <p:nvPr/>
          </p:nvGrpSpPr>
          <p:grpSpPr bwMode="auto">
            <a:xfrm>
              <a:off x="2931595" y="2541166"/>
              <a:ext cx="942313" cy="799309"/>
              <a:chOff x="3795" y="3943"/>
              <a:chExt cx="626" cy="531"/>
            </a:xfrm>
            <a:noFill/>
          </p:grpSpPr>
          <p:sp>
            <p:nvSpPr>
              <p:cNvPr id="101" name="Freeform 16"/>
              <p:cNvSpPr>
                <a:spLocks noEditPoints="1"/>
              </p:cNvSpPr>
              <p:nvPr/>
            </p:nvSpPr>
            <p:spPr bwMode="auto">
              <a:xfrm>
                <a:off x="3795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2" name="Freeform 17"/>
              <p:cNvSpPr>
                <a:spLocks/>
              </p:cNvSpPr>
              <p:nvPr/>
            </p:nvSpPr>
            <p:spPr bwMode="auto">
              <a:xfrm>
                <a:off x="4054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grpSp>
          <p:nvGrpSpPr>
            <p:cNvPr id="106" name="그룹 105"/>
            <p:cNvGrpSpPr/>
            <p:nvPr/>
          </p:nvGrpSpPr>
          <p:grpSpPr>
            <a:xfrm>
              <a:off x="7836487" y="2477444"/>
              <a:ext cx="728302" cy="807248"/>
              <a:chOff x="3618119" y="1601788"/>
              <a:chExt cx="322258" cy="357188"/>
            </a:xfrm>
            <a:noFill/>
          </p:grpSpPr>
          <p:sp>
            <p:nvSpPr>
              <p:cNvPr id="107" name="Freeform 17"/>
              <p:cNvSpPr>
                <a:spLocks/>
              </p:cNvSpPr>
              <p:nvPr/>
            </p:nvSpPr>
            <p:spPr bwMode="auto">
              <a:xfrm>
                <a:off x="3737176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8" name="Freeform 18"/>
              <p:cNvSpPr>
                <a:spLocks/>
              </p:cNvSpPr>
              <p:nvPr/>
            </p:nvSpPr>
            <p:spPr bwMode="auto">
              <a:xfrm>
                <a:off x="3618119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09" name="Freeform 19"/>
              <p:cNvSpPr>
                <a:spLocks/>
              </p:cNvSpPr>
              <p:nvPr/>
            </p:nvSpPr>
            <p:spPr bwMode="auto">
              <a:xfrm>
                <a:off x="3802267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0" name="Freeform 20"/>
              <p:cNvSpPr>
                <a:spLocks/>
              </p:cNvSpPr>
              <p:nvPr/>
            </p:nvSpPr>
            <p:spPr bwMode="auto">
              <a:xfrm>
                <a:off x="3878464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  <p:sp>
            <p:nvSpPr>
              <p:cNvPr id="111" name="Freeform 21"/>
              <p:cNvSpPr>
                <a:spLocks/>
              </p:cNvSpPr>
              <p:nvPr/>
            </p:nvSpPr>
            <p:spPr bwMode="auto">
              <a:xfrm>
                <a:off x="3822903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solidFill>
                  <a:srgbClr val="FFC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</p:txBody>
          </p:sp>
        </p:grpSp>
        <p:sp>
          <p:nvSpPr>
            <p:cNvPr id="112" name="Freeform 11"/>
            <p:cNvSpPr>
              <a:spLocks noEditPoints="1"/>
            </p:cNvSpPr>
            <p:nvPr/>
          </p:nvSpPr>
          <p:spPr bwMode="auto">
            <a:xfrm>
              <a:off x="5491515" y="2499875"/>
              <a:ext cx="712826" cy="87515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noFill/>
            <a:ln w="0">
              <a:solidFill>
                <a:srgbClr val="FFC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306259" y="3686576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1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Data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생성 및 </a:t>
              </a: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DB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추가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751436" y="3662752"/>
              <a:ext cx="2192983" cy="704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2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Data </a:t>
              </a: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분석 알고리즘</a:t>
              </a:r>
              <a:endParaRPr lang="en-US" altLang="ko-KR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202806" y="3686576"/>
              <a:ext cx="2192983" cy="70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Step. 3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Aharoni" panose="02010803020104030203" pitchFamily="2" charset="-79"/>
                </a:rPr>
                <a:t>시각화</a:t>
              </a:r>
              <a:endParaRPr lang="en-US" altLang="ko-KR" sz="12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9" name="다이아몬드 118"/>
            <p:cNvSpPr/>
            <p:nvPr/>
          </p:nvSpPr>
          <p:spPr>
            <a:xfrm>
              <a:off x="4097010" y="2576184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  <p:sp>
          <p:nvSpPr>
            <p:cNvPr id="120" name="다이아몬드 119"/>
            <p:cNvSpPr/>
            <p:nvPr/>
          </p:nvSpPr>
          <p:spPr>
            <a:xfrm>
              <a:off x="6547807" y="2565171"/>
              <a:ext cx="744559" cy="744559"/>
            </a:xfrm>
            <a:prstGeom prst="diamond">
              <a:avLst/>
            </a:prstGeom>
            <a:solidFill>
              <a:srgbClr val="21262A"/>
            </a:solidFill>
            <a:ln>
              <a:noFill/>
            </a:ln>
            <a:effectLst>
              <a:outerShdw dist="12700" algn="l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E1BB6A9-202D-4A23-8F02-6696B5774B00}"/>
              </a:ext>
            </a:extLst>
          </p:cNvPr>
          <p:cNvSpPr txBox="1"/>
          <p:nvPr/>
        </p:nvSpPr>
        <p:spPr>
          <a:xfrm>
            <a:off x="9079797" y="3663741"/>
            <a:ext cx="2192983" cy="70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Step. 4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Aharoni" panose="02010803020104030203" pitchFamily="2" charset="-79"/>
              </a:rPr>
              <a:t>향후 계획</a:t>
            </a:r>
            <a:endParaRPr lang="en-US" altLang="ko-KR" sz="1200" b="1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  <a:cs typeface="Aharoni" panose="02010803020104030203" pitchFamily="2" charset="-79"/>
            </a:endParaRPr>
          </a:p>
        </p:txBody>
      </p: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148B677-EEE2-459B-8B8A-C68BB0B408ED}"/>
              </a:ext>
            </a:extLst>
          </p:cNvPr>
          <p:cNvSpPr/>
          <p:nvPr/>
        </p:nvSpPr>
        <p:spPr>
          <a:xfrm>
            <a:off x="8416755" y="2535228"/>
            <a:ext cx="744559" cy="744559"/>
          </a:xfrm>
          <a:prstGeom prst="diamond">
            <a:avLst/>
          </a:prstGeom>
          <a:solidFill>
            <a:srgbClr val="21262A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pic>
        <p:nvPicPr>
          <p:cNvPr id="3" name="그래픽 2" descr="블로그 윤곽선">
            <a:extLst>
              <a:ext uri="{FF2B5EF4-FFF2-40B4-BE49-F238E27FC236}">
                <a16:creationId xmlns:a16="http://schemas.microsoft.com/office/drawing/2014/main" id="{10A78B6C-FE48-478A-A3B7-ADD137C94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9089" y="24559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77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</a:t>
            </a:r>
            <a:r>
              <a:rPr lang="en-US" altLang="ko-KR" sz="140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계획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noProof="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 분석 및 모델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AECA75-EE5D-4322-AA31-7F40BD3BC9C4}"/>
              </a:ext>
            </a:extLst>
          </p:cNvPr>
          <p:cNvGrpSpPr/>
          <p:nvPr/>
        </p:nvGrpSpPr>
        <p:grpSpPr>
          <a:xfrm>
            <a:off x="2172806" y="1786225"/>
            <a:ext cx="6438624" cy="3994082"/>
            <a:chOff x="2991656" y="1839663"/>
            <a:chExt cx="7799557" cy="4443203"/>
          </a:xfrm>
        </p:grpSpPr>
        <p:pic>
          <p:nvPicPr>
            <p:cNvPr id="14" name="그림 13" descr="지도이(가) 표시된 사진&#10;&#10;자동 생성된 설명">
              <a:extLst>
                <a:ext uri="{FF2B5EF4-FFF2-40B4-BE49-F238E27FC236}">
                  <a16:creationId xmlns:a16="http://schemas.microsoft.com/office/drawing/2014/main" id="{F0A631DA-A4E0-46EF-ADE2-CCEF94A76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186" b="86480" l="30774" r="89265">
                          <a14:foregroundMark x1="33572" y1="58042" x2="31425" y2="56410"/>
                          <a14:foregroundMark x1="32596" y1="59557" x2="32596" y2="62238"/>
                          <a14:foregroundMark x1="30969" y1="64336" x2="31295" y2="68182"/>
                          <a14:foregroundMark x1="89265" y1="46037" x2="86727" y2="51748"/>
                          <a14:foregroundMark x1="85686" y1="30536" x2="86858" y2="30303"/>
                          <a14:foregroundMark x1="72999" y1="86480" x2="71763" y2="860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49" t="24875" r="4429" b="7481"/>
            <a:stretch/>
          </p:blipFill>
          <p:spPr>
            <a:xfrm>
              <a:off x="3130489" y="2143437"/>
              <a:ext cx="7188223" cy="390984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0D860A-6347-4A40-8C14-FD738B4173E6}"/>
                </a:ext>
              </a:extLst>
            </p:cNvPr>
            <p:cNvGrpSpPr/>
            <p:nvPr/>
          </p:nvGrpSpPr>
          <p:grpSpPr>
            <a:xfrm>
              <a:off x="2991656" y="1839663"/>
              <a:ext cx="7799557" cy="4443203"/>
              <a:chOff x="-487268" y="1521466"/>
              <a:chExt cx="7799557" cy="444320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70932D1-2300-4C8B-A5F1-EB325913421B}"/>
                  </a:ext>
                </a:extLst>
              </p:cNvPr>
              <p:cNvSpPr/>
              <p:nvPr/>
            </p:nvSpPr>
            <p:spPr>
              <a:xfrm>
                <a:off x="-487268" y="1521466"/>
                <a:ext cx="7799557" cy="4443203"/>
              </a:xfrm>
              <a:prstGeom prst="rect">
                <a:avLst/>
              </a:prstGeom>
              <a:solidFill>
                <a:srgbClr val="21262A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F4459EF-FF5B-4017-9E73-A3569255F4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56375" y1="41875" x2="65625" y2="47000"/>
                            <a14:foregroundMark x1="45500" y1="34750" x2="46500" y2="35375"/>
                            <a14:foregroundMark x1="59000" y1="29000" x2="59000" y2="29000"/>
                            <a14:foregroundMark x1="71750" y1="34750" x2="71750" y2="34750"/>
                            <a14:foregroundMark x1="77875" y1="47875" x2="77875" y2="47875"/>
                            <a14:foregroundMark x1="71500" y1="61375" x2="71500" y2="61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27" t="22053" r="15964" b="17864"/>
              <a:stretch/>
            </p:blipFill>
            <p:spPr>
              <a:xfrm>
                <a:off x="1347978" y="2632343"/>
                <a:ext cx="1076792" cy="956920"/>
              </a:xfrm>
              <a:prstGeom prst="rect">
                <a:avLst/>
              </a:prstGeom>
            </p:spPr>
          </p:pic>
          <p:pic>
            <p:nvPicPr>
              <p:cNvPr id="1028" name="Picture 4" descr="Real Estate Icons - Download Free Vector Icons | Noun Project">
                <a:extLst>
                  <a:ext uri="{FF2B5EF4-FFF2-40B4-BE49-F238E27FC236}">
                    <a16:creationId xmlns:a16="http://schemas.microsoft.com/office/drawing/2014/main" id="{8713FB23-6380-46CB-B1DE-8616B18D80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2599" y="3357024"/>
                <a:ext cx="1076791" cy="1076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4343468-1198-4E98-ADA1-96B1DDE8D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2496" y="2818629"/>
                <a:ext cx="1076791" cy="1076791"/>
              </a:xfrm>
              <a:prstGeom prst="rect">
                <a:avLst/>
              </a:prstGeom>
            </p:spPr>
          </p:pic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8DDD80-6D2C-4B2C-8B8F-BE8AFBF0AC20}"/>
              </a:ext>
            </a:extLst>
          </p:cNvPr>
          <p:cNvGrpSpPr/>
          <p:nvPr/>
        </p:nvGrpSpPr>
        <p:grpSpPr>
          <a:xfrm>
            <a:off x="8307344" y="3122797"/>
            <a:ext cx="3258393" cy="1044421"/>
            <a:chOff x="2713314" y="3641340"/>
            <a:chExt cx="2815110" cy="65904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E40F14E-318F-49D0-86D3-03CFAFF75AD5}"/>
                </a:ext>
              </a:extLst>
            </p:cNvPr>
            <p:cNvSpPr/>
            <p:nvPr/>
          </p:nvSpPr>
          <p:spPr>
            <a:xfrm>
              <a:off x="2713314" y="3641340"/>
              <a:ext cx="2757826" cy="1977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분석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순찰 중요도 평가 모델 생성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B71E663-D421-4B08-8464-6CDE99E21F44}"/>
                </a:ext>
              </a:extLst>
            </p:cNvPr>
            <p:cNvSpPr/>
            <p:nvPr/>
          </p:nvSpPr>
          <p:spPr>
            <a:xfrm>
              <a:off x="2770598" y="3807946"/>
              <a:ext cx="2757826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범죄 데이터와 상황 데이터의 상관관계 분석 실행</a:t>
              </a:r>
              <a:endParaRPr lang="en-US" altLang="ko-KR" sz="1100" dirty="0">
                <a:solidFill>
                  <a:schemeClr val="bg2">
                    <a:lumMod val="9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ML </a:t>
              </a:r>
              <a:r>
                <a:rPr lang="ko-KR" altLang="en-US" sz="1100" dirty="0">
                  <a:solidFill>
                    <a:schemeClr val="bg2">
                      <a:lumMod val="90000"/>
                    </a:scheme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알고리즘 사용해 예측 모델 설계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4599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아래로 구부러진 화살표 3082">
            <a:extLst>
              <a:ext uri="{FF2B5EF4-FFF2-40B4-BE49-F238E27FC236}">
                <a16:creationId xmlns:a16="http://schemas.microsoft.com/office/drawing/2014/main" id="{5FEEC3B4-1D94-4E5E-9813-205E84643238}"/>
              </a:ext>
            </a:extLst>
          </p:cNvPr>
          <p:cNvSpPr/>
          <p:nvPr/>
        </p:nvSpPr>
        <p:spPr>
          <a:xfrm rot="8413541" flipH="1" flipV="1">
            <a:off x="6019316" y="2545554"/>
            <a:ext cx="1629172" cy="981835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9" name="아래로 구부러진 화살표 3082">
            <a:extLst>
              <a:ext uri="{FF2B5EF4-FFF2-40B4-BE49-F238E27FC236}">
                <a16:creationId xmlns:a16="http://schemas.microsoft.com/office/drawing/2014/main" id="{F98BB4B1-573F-4561-935C-CD2C8B471E74}"/>
              </a:ext>
            </a:extLst>
          </p:cNvPr>
          <p:cNvSpPr/>
          <p:nvPr/>
        </p:nvSpPr>
        <p:spPr>
          <a:xfrm rot="15129994" flipH="1" flipV="1">
            <a:off x="8275754" y="3838133"/>
            <a:ext cx="1751801" cy="965327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42" name="아래로 구부러진 화살표 3082">
            <a:extLst>
              <a:ext uri="{FF2B5EF4-FFF2-40B4-BE49-F238E27FC236}">
                <a16:creationId xmlns:a16="http://schemas.microsoft.com/office/drawing/2014/main" id="{D3892567-BB2D-43AC-A5C5-D558322AE206}"/>
              </a:ext>
            </a:extLst>
          </p:cNvPr>
          <p:cNvSpPr/>
          <p:nvPr/>
        </p:nvSpPr>
        <p:spPr>
          <a:xfrm rot="1782470" flipH="1" flipV="1">
            <a:off x="4281683" y="4330680"/>
            <a:ext cx="1733456" cy="1010951"/>
          </a:xfrm>
          <a:prstGeom prst="curvedDownArrow">
            <a:avLst/>
          </a:prstGeom>
          <a:gradFill flip="none" rotWithShape="1">
            <a:gsLst>
              <a:gs pos="0">
                <a:schemeClr val="accent4">
                  <a:lumMod val="75000"/>
                  <a:alpha val="70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  <a:gs pos="59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프로젝트 진행 계획</a:t>
            </a:r>
            <a:endParaRPr lang="en-US" altLang="ko-KR" sz="3600" dirty="0">
              <a:solidFill>
                <a:srgbClr val="FFC000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308866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noProof="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 학습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5F841F-3F28-4787-96B0-B27E50AD8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5" b="91825" l="5194" r="94724">
                        <a14:foregroundMark x1="5276" y1="61168" x2="10635" y2="41314"/>
                        <a14:foregroundMark x1="21105" y1="10511" x2="30173" y2="10511"/>
                        <a14:foregroundMark x1="87222" y1="9343" x2="91756" y2="39708"/>
                        <a14:foregroundMark x1="91756" y1="39708" x2="94806" y2="31095"/>
                        <a14:foregroundMark x1="68425" y1="88613" x2="68425" y2="91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335" y="2180388"/>
            <a:ext cx="2782119" cy="1571106"/>
          </a:xfrm>
          <a:prstGeom prst="rect">
            <a:avLst/>
          </a:prstGeom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884E1195-53EB-4356-89ED-4A0BD16C70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186" b="86480" l="30774" r="89265">
                        <a14:foregroundMark x1="33572" y1="58042" x2="31425" y2="56410"/>
                        <a14:foregroundMark x1="32596" y1="59557" x2="32596" y2="62238"/>
                        <a14:foregroundMark x1="30969" y1="64336" x2="31295" y2="68182"/>
                        <a14:foregroundMark x1="89265" y1="46037" x2="86727" y2="51748"/>
                        <a14:foregroundMark x1="85686" y1="30536" x2="86858" y2="30303"/>
                        <a14:foregroundMark x1="72999" y1="86480" x2="71763" y2="86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49" t="24875" r="4429" b="7481"/>
          <a:stretch/>
        </p:blipFill>
        <p:spPr>
          <a:xfrm>
            <a:off x="5571801" y="4809999"/>
            <a:ext cx="3032882" cy="164965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0441A-33E0-45CF-8B9A-6DFB9C2536BA}"/>
              </a:ext>
            </a:extLst>
          </p:cNvPr>
          <p:cNvSpPr/>
          <p:nvPr/>
        </p:nvSpPr>
        <p:spPr>
          <a:xfrm>
            <a:off x="5854950" y="4394677"/>
            <a:ext cx="3192089" cy="780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100">
                <a:solidFill>
                  <a:schemeClr val="bg2">
                    <a:lumMod val="90000"/>
                  </a:schemeClr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학습에 사용하지 않은 범죄데이터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8780AF9-87F2-48E3-9468-770EFB5511F8}"/>
              </a:ext>
            </a:extLst>
          </p:cNvPr>
          <p:cNvSpPr/>
          <p:nvPr/>
        </p:nvSpPr>
        <p:spPr>
          <a:xfrm>
            <a:off x="6338327" y="2239817"/>
            <a:ext cx="1546629" cy="1194888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18D9E2F-7BEC-4C12-85C7-9C8296BC6C41}"/>
              </a:ext>
            </a:extLst>
          </p:cNvPr>
          <p:cNvSpPr/>
          <p:nvPr/>
        </p:nvSpPr>
        <p:spPr>
          <a:xfrm>
            <a:off x="8762429" y="3997799"/>
            <a:ext cx="1546629" cy="1351127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78A26D0-5954-4D6B-BA33-B8C3F25D9B7D}"/>
              </a:ext>
            </a:extLst>
          </p:cNvPr>
          <p:cNvSpPr/>
          <p:nvPr/>
        </p:nvSpPr>
        <p:spPr>
          <a:xfrm>
            <a:off x="3848336" y="4032925"/>
            <a:ext cx="1546629" cy="1424303"/>
          </a:xfrm>
          <a:prstGeom prst="rect">
            <a:avLst/>
          </a:prstGeom>
          <a:solidFill>
            <a:srgbClr val="21262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0A966B-AADF-4086-BBAB-E20678AAA4CF}"/>
              </a:ext>
            </a:extLst>
          </p:cNvPr>
          <p:cNvSpPr txBox="1"/>
          <p:nvPr/>
        </p:nvSpPr>
        <p:spPr>
          <a:xfrm>
            <a:off x="6625868" y="2297580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예측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63A3E5-F5FD-4A76-AB52-52B7182C1797}"/>
              </a:ext>
            </a:extLst>
          </p:cNvPr>
          <p:cNvSpPr txBox="1"/>
          <p:nvPr/>
        </p:nvSpPr>
        <p:spPr>
          <a:xfrm>
            <a:off x="9162886" y="4442531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DAB4C9-2A73-4FB1-9AAF-5036FB0A43DD}"/>
              </a:ext>
            </a:extLst>
          </p:cNvPr>
          <p:cNvSpPr txBox="1"/>
          <p:nvPr/>
        </p:nvSpPr>
        <p:spPr>
          <a:xfrm>
            <a:off x="3907090" y="4657291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피드백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73E425-1B55-4834-AE57-485A2D0375B1}"/>
              </a:ext>
            </a:extLst>
          </p:cNvPr>
          <p:cNvSpPr/>
          <p:nvPr/>
        </p:nvSpPr>
        <p:spPr>
          <a:xfrm>
            <a:off x="3039801" y="1992734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1DB920-E0DB-46F6-B3C4-FA270D4F2132}"/>
              </a:ext>
            </a:extLst>
          </p:cNvPr>
          <p:cNvSpPr/>
          <p:nvPr/>
        </p:nvSpPr>
        <p:spPr>
          <a:xfrm>
            <a:off x="7879326" y="1992734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62AE6C0-4633-437D-B738-B3592E365B06}"/>
              </a:ext>
            </a:extLst>
          </p:cNvPr>
          <p:cNvSpPr/>
          <p:nvPr/>
        </p:nvSpPr>
        <p:spPr>
          <a:xfrm>
            <a:off x="5491536" y="4610769"/>
            <a:ext cx="3113147" cy="1796897"/>
          </a:xfrm>
          <a:prstGeom prst="rect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35E36D-5100-4833-BFF4-5C5FA0F3DC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851" b="8303"/>
          <a:stretch/>
        </p:blipFill>
        <p:spPr>
          <a:xfrm>
            <a:off x="3380428" y="2087912"/>
            <a:ext cx="2457357" cy="16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7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4CA19EE2-5795-4058-B12F-1484AD7A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83072"/>
              </p:ext>
            </p:extLst>
          </p:nvPr>
        </p:nvGraphicFramePr>
        <p:xfrm>
          <a:off x="1689656" y="2569763"/>
          <a:ext cx="9770283" cy="2387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243D14-7349-404E-A757-E2F0F9B62B9F}"/>
              </a:ext>
            </a:extLst>
          </p:cNvPr>
          <p:cNvGrpSpPr/>
          <p:nvPr/>
        </p:nvGrpSpPr>
        <p:grpSpPr>
          <a:xfrm>
            <a:off x="2106626" y="1583202"/>
            <a:ext cx="3077631" cy="1387047"/>
            <a:chOff x="2106626" y="1583202"/>
            <a:chExt cx="3077631" cy="13870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606F73F-7E7E-411A-BCDB-A69355CC6695}"/>
                </a:ext>
              </a:extLst>
            </p:cNvPr>
            <p:cNvSpPr/>
            <p:nvPr/>
          </p:nvSpPr>
          <p:spPr>
            <a:xfrm>
              <a:off x="2106626" y="2720996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DA641A-7995-49A1-9E76-B14B1B35338C}"/>
                </a:ext>
              </a:extLst>
            </p:cNvPr>
            <p:cNvSpPr/>
            <p:nvPr/>
          </p:nvSpPr>
          <p:spPr>
            <a:xfrm>
              <a:off x="2426431" y="1849543"/>
              <a:ext cx="2757826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범죄 데이터 수집 및 가공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시스템 구현 대상 관할 경찰서 설정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공공데이터 포털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,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통계청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수집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  <a:p>
              <a:pPr marL="171450" marR="0" lvl="0" indent="-17145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DB 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저장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  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0" name="모서리가 둥근 직사각형 37">
              <a:extLst>
                <a:ext uri="{FF2B5EF4-FFF2-40B4-BE49-F238E27FC236}">
                  <a16:creationId xmlns:a16="http://schemas.microsoft.com/office/drawing/2014/main" id="{39CCB255-0852-46F7-8EFD-71D753DE7FC0}"/>
                </a:ext>
              </a:extLst>
            </p:cNvPr>
            <p:cNvSpPr/>
            <p:nvPr/>
          </p:nvSpPr>
          <p:spPr>
            <a:xfrm>
              <a:off x="2426432" y="1583202"/>
              <a:ext cx="1383697" cy="32824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데이터 수집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42FE8992-2591-4218-8D1A-8B8CA2416C61}"/>
                </a:ext>
              </a:extLst>
            </p:cNvPr>
            <p:cNvCxnSpPr>
              <a:stCxn id="20" idx="0"/>
              <a:endCxn id="30" idx="1"/>
            </p:cNvCxnSpPr>
            <p:nvPr/>
          </p:nvCxnSpPr>
          <p:spPr>
            <a:xfrm rot="5400000" flipH="1" flipV="1">
              <a:off x="1842007" y="2136572"/>
              <a:ext cx="973671" cy="195179"/>
            </a:xfrm>
            <a:prstGeom prst="bentConnector2">
              <a:avLst/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988D4D8-F1FC-4365-8BBE-F571E824063F}"/>
              </a:ext>
            </a:extLst>
          </p:cNvPr>
          <p:cNvGrpSpPr/>
          <p:nvPr/>
        </p:nvGrpSpPr>
        <p:grpSpPr>
          <a:xfrm>
            <a:off x="2730243" y="3376347"/>
            <a:ext cx="3131496" cy="2219096"/>
            <a:chOff x="2763494" y="3144595"/>
            <a:chExt cx="3131496" cy="221909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033C6AF-DBF7-41D4-B183-90FB97EDE7A8}"/>
                </a:ext>
              </a:extLst>
            </p:cNvPr>
            <p:cNvGrpSpPr/>
            <p:nvPr/>
          </p:nvGrpSpPr>
          <p:grpSpPr>
            <a:xfrm>
              <a:off x="2763494" y="4114068"/>
              <a:ext cx="3131496" cy="1249623"/>
              <a:chOff x="2643472" y="3498864"/>
              <a:chExt cx="3131496" cy="1249623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5D94ED30-2178-47B6-8974-719B108779A5}"/>
                  </a:ext>
                </a:extLst>
              </p:cNvPr>
              <p:cNvSpPr/>
              <p:nvPr/>
            </p:nvSpPr>
            <p:spPr>
              <a:xfrm>
                <a:off x="2643472" y="3652253"/>
                <a:ext cx="3131496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 알고리즘 구현 및 검증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적합한 </a:t>
                </a:r>
                <a:r>
                  <a:rPr kumimoji="0" lang="ko-KR" alt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머신러닝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 알고리즘 선택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171450" marR="0" lvl="0" indent="-17145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 err="1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머신러닝</a:t>
                </a:r>
                <a:r>
                  <a:rPr lang="ko-KR" altLang="en-US" sz="1100" dirty="0">
                    <a:solidFill>
                      <a:srgbClr val="92D050"/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알고리즘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을 이용한 데이터 분석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92D050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19" name="모서리가 둥근 직사각형 37">
                <a:extLst>
                  <a:ext uri="{FF2B5EF4-FFF2-40B4-BE49-F238E27FC236}">
                    <a16:creationId xmlns:a16="http://schemas.microsoft.com/office/drawing/2014/main" id="{11FF1567-E8AA-4AB9-B589-C90C71B0964E}"/>
                  </a:ext>
                </a:extLst>
              </p:cNvPr>
              <p:cNvSpPr/>
              <p:nvPr/>
            </p:nvSpPr>
            <p:spPr>
              <a:xfrm>
                <a:off x="2661241" y="3498864"/>
                <a:ext cx="1451304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데이터 분석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CAAADA-2EF8-4B15-B04F-53709CB99E01}"/>
                </a:ext>
              </a:extLst>
            </p:cNvPr>
            <p:cNvSpPr/>
            <p:nvPr/>
          </p:nvSpPr>
          <p:spPr>
            <a:xfrm>
              <a:off x="3718754" y="3144595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D50AA37B-E580-45B9-89BA-0EDD0B52EEAA}"/>
                </a:ext>
              </a:extLst>
            </p:cNvPr>
            <p:cNvCxnSpPr>
              <a:cxnSpLocks/>
              <a:stCxn id="19" idx="0"/>
              <a:endCxn id="24" idx="4"/>
            </p:cNvCxnSpPr>
            <p:nvPr/>
          </p:nvCxnSpPr>
          <p:spPr>
            <a:xfrm rot="5400000" flipH="1" flipV="1">
              <a:off x="3315038" y="3585725"/>
              <a:ext cx="720220" cy="336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AF4315-8084-4381-AFB8-FCAF9B653B7B}"/>
              </a:ext>
            </a:extLst>
          </p:cNvPr>
          <p:cNvGrpSpPr/>
          <p:nvPr/>
        </p:nvGrpSpPr>
        <p:grpSpPr>
          <a:xfrm>
            <a:off x="6055179" y="2306349"/>
            <a:ext cx="3149519" cy="1819246"/>
            <a:chOff x="6055179" y="2306349"/>
            <a:chExt cx="3149519" cy="18192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216201C-51FB-4D00-B3F8-A3C4DD166DBD}"/>
                </a:ext>
              </a:extLst>
            </p:cNvPr>
            <p:cNvSpPr/>
            <p:nvPr/>
          </p:nvSpPr>
          <p:spPr>
            <a:xfrm>
              <a:off x="6055179" y="3876342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285F1C0-53C0-4690-88B4-84C780F34503}"/>
                </a:ext>
              </a:extLst>
            </p:cNvPr>
            <p:cNvGrpSpPr/>
            <p:nvPr/>
          </p:nvGrpSpPr>
          <p:grpSpPr>
            <a:xfrm>
              <a:off x="6179807" y="2306349"/>
              <a:ext cx="3024891" cy="1569993"/>
              <a:chOff x="6213058" y="2074597"/>
              <a:chExt cx="3024891" cy="1569993"/>
            </a:xfrm>
          </p:grpSpPr>
          <p:sp>
            <p:nvSpPr>
              <p:cNvPr id="21" name="모서리가 둥근 직사각형 40">
                <a:extLst>
                  <a:ext uri="{FF2B5EF4-FFF2-40B4-BE49-F238E27FC236}">
                    <a16:creationId xmlns:a16="http://schemas.microsoft.com/office/drawing/2014/main" id="{17B77CF4-A440-4016-ADD5-7D23D3C6162B}"/>
                  </a:ext>
                </a:extLst>
              </p:cNvPr>
              <p:cNvSpPr/>
              <p:nvPr/>
            </p:nvSpPr>
            <p:spPr>
              <a:xfrm>
                <a:off x="6387524" y="2074597"/>
                <a:ext cx="1462678" cy="328246"/>
              </a:xfrm>
              <a:prstGeom prst="roundRect">
                <a:avLst>
                  <a:gd name="adj" fmla="val 5000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203200" dist="127000" dir="5400000" sx="87000" sy="87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62A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순찰 알고리즘 개발</a:t>
                </a:r>
                <a:endPara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DE5C74C6-4AC7-4E3E-914D-EEDDDB835D01}"/>
                  </a:ext>
                </a:extLst>
              </p:cNvPr>
              <p:cNvSpPr/>
              <p:nvPr/>
            </p:nvSpPr>
            <p:spPr>
              <a:xfrm>
                <a:off x="6387524" y="2378449"/>
                <a:ext cx="2850425" cy="10962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_Pro Medium" panose="00000600000000000000" pitchFamily="50" charset="-127"/>
                    <a:ea typeface="KoPub돋움체_Pro Medium" panose="00000600000000000000" pitchFamily="50" charset="-127"/>
                    <a:cs typeface="+mn-cs"/>
                  </a:rPr>
                  <a:t>분석 데이터 기반 순찰 알고리즘 개발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  <a:p>
                <a:pPr marL="0" marR="0" lvl="0" indent="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- 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분석 결과 데이터 이용</a:t>
                </a:r>
                <a:endPara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en-US" altLang="ko-KR" sz="11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Naver</a:t>
                </a:r>
                <a:r>
                  <a:rPr lang="en-US" altLang="ko-KR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 Map API </a:t>
                </a: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교통 데이터 이용</a:t>
                </a:r>
                <a:endPara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endParaRPr>
              </a:p>
              <a:p>
                <a:pPr marL="171450" marR="0" lvl="0" indent="-171450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lang="ko-KR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KoPub돋움체_Pro Medium" panose="00000600000000000000" pitchFamily="50" charset="-127"/>
                    <a:ea typeface="KoPub돋움체_Pro Medium" panose="00000600000000000000" pitchFamily="50" charset="-127"/>
                  </a:rPr>
                  <a:t>차량 경로 최적화 알고리즘 개발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endParaRP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B4E1ABC4-9C98-4166-A3A4-98896C84196F}"/>
                  </a:ext>
                </a:extLst>
              </p:cNvPr>
              <p:cNvCxnSpPr>
                <a:cxnSpLocks/>
                <a:stCxn id="21" idx="1"/>
                <a:endCxn id="25" idx="0"/>
              </p:cNvCxnSpPr>
              <p:nvPr/>
            </p:nvCxnSpPr>
            <p:spPr>
              <a:xfrm rot="10800000" flipV="1">
                <a:off x="6213058" y="2238720"/>
                <a:ext cx="174467" cy="1405870"/>
              </a:xfrm>
              <a:prstGeom prst="bentConnector2">
                <a:avLst/>
              </a:prstGeom>
              <a:ln w="9525">
                <a:solidFill>
                  <a:schemeClr val="accent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A80D7D-DE71-4A40-AAB2-51F2F6422325}"/>
              </a:ext>
            </a:extLst>
          </p:cNvPr>
          <p:cNvGrpSpPr/>
          <p:nvPr/>
        </p:nvGrpSpPr>
        <p:grpSpPr>
          <a:xfrm>
            <a:off x="7552486" y="4364540"/>
            <a:ext cx="3054555" cy="2019119"/>
            <a:chOff x="6796027" y="3836426"/>
            <a:chExt cx="3054555" cy="201911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6993C45-AC09-4BF6-8E70-65CCB481469B}"/>
                </a:ext>
              </a:extLst>
            </p:cNvPr>
            <p:cNvSpPr/>
            <p:nvPr/>
          </p:nvSpPr>
          <p:spPr>
            <a:xfrm>
              <a:off x="7670208" y="3836426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31" name="모서리가 둥근 직사각형 37">
              <a:extLst>
                <a:ext uri="{FF2B5EF4-FFF2-40B4-BE49-F238E27FC236}">
                  <a16:creationId xmlns:a16="http://schemas.microsoft.com/office/drawing/2014/main" id="{298E5FAC-10C3-4390-816C-B9437EA62A42}"/>
                </a:ext>
              </a:extLst>
            </p:cNvPr>
            <p:cNvSpPr/>
            <p:nvPr/>
          </p:nvSpPr>
          <p:spPr>
            <a:xfrm>
              <a:off x="6796027" y="4675650"/>
              <a:ext cx="1571361" cy="313323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시뮬레이션 프로그램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537FA18-4D9E-4DE7-BE18-600D04CE98C6}"/>
                </a:ext>
              </a:extLst>
            </p:cNvPr>
            <p:cNvSpPr/>
            <p:nvPr/>
          </p:nvSpPr>
          <p:spPr>
            <a:xfrm>
              <a:off x="6796027" y="4759311"/>
              <a:ext cx="3054555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prstClr val="white"/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경로 시뮬레이션 및 시각화 프로그램 개발</a:t>
              </a:r>
              <a:endPara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-  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시뮬레이션 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UI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돋움체_Pro Medium" panose="00000600000000000000" pitchFamily="50" charset="-127"/>
                  <a:ea typeface="KoPub돋움체_Pro Medium" panose="00000600000000000000" pitchFamily="50" charset="-127"/>
                </a:rPr>
                <a:t>개발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5B831032-7D5A-4E69-BC0F-606D57FECD44}"/>
                </a:ext>
              </a:extLst>
            </p:cNvPr>
            <p:cNvCxnSpPr>
              <a:cxnSpLocks/>
              <a:stCxn id="22" idx="4"/>
              <a:endCxn id="31" idx="0"/>
            </p:cNvCxnSpPr>
            <p:nvPr/>
          </p:nvCxnSpPr>
          <p:spPr>
            <a:xfrm rot="5400000">
              <a:off x="7393287" y="4274101"/>
              <a:ext cx="589971" cy="21312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0A8D5B-73C4-4A90-8679-0F1C086AC0E7}"/>
              </a:ext>
            </a:extLst>
          </p:cNvPr>
          <p:cNvGrpSpPr/>
          <p:nvPr/>
        </p:nvGrpSpPr>
        <p:grpSpPr>
          <a:xfrm>
            <a:off x="10435842" y="3624336"/>
            <a:ext cx="1462678" cy="1186168"/>
            <a:chOff x="10435842" y="3624336"/>
            <a:chExt cx="1462678" cy="1186168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86538AB-87BC-4B56-A38E-E70891AFA94D}"/>
                </a:ext>
              </a:extLst>
            </p:cNvPr>
            <p:cNvSpPr/>
            <p:nvPr/>
          </p:nvSpPr>
          <p:spPr>
            <a:xfrm>
              <a:off x="10806536" y="4561251"/>
              <a:ext cx="249253" cy="249253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47" name="모서리가 둥근 직사각형 40">
              <a:extLst>
                <a:ext uri="{FF2B5EF4-FFF2-40B4-BE49-F238E27FC236}">
                  <a16:creationId xmlns:a16="http://schemas.microsoft.com/office/drawing/2014/main" id="{A368E82F-5705-423D-815A-97EB2DF8DD6F}"/>
                </a:ext>
              </a:extLst>
            </p:cNvPr>
            <p:cNvSpPr/>
            <p:nvPr/>
          </p:nvSpPr>
          <p:spPr>
            <a:xfrm>
              <a:off x="10435842" y="3624336"/>
              <a:ext cx="1462678" cy="328246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203200" dist="127000" dir="5400000" sx="87000" sy="87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21262A"/>
                  </a:solidFill>
                  <a:effectLst/>
                  <a:uLnTx/>
                  <a:uFillTx/>
                  <a:latin typeface="KoPub돋움체_Pro Medium" panose="00000600000000000000" pitchFamily="50" charset="-127"/>
                  <a:ea typeface="KoPub돋움체_Pro Medium" panose="00000600000000000000" pitchFamily="50" charset="-127"/>
                  <a:cs typeface="+mn-cs"/>
                </a:rPr>
                <a:t>프로젝트 최종발표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21262A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4EEB039A-888B-4EFA-B1FE-906AC2B19763}"/>
                </a:ext>
              </a:extLst>
            </p:cNvPr>
            <p:cNvCxnSpPr>
              <a:cxnSpLocks/>
              <a:stCxn id="47" idx="2"/>
              <a:endCxn id="26" idx="0"/>
            </p:cNvCxnSpPr>
            <p:nvPr/>
          </p:nvCxnSpPr>
          <p:spPr>
            <a:xfrm rot="5400000">
              <a:off x="10744838" y="4138907"/>
              <a:ext cx="608669" cy="236018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106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0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프로젝트 진행 계획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0AB1E5D6-2104-4035-B33A-78F66EDF4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097270"/>
              </p:ext>
            </p:extLst>
          </p:nvPr>
        </p:nvGraphicFramePr>
        <p:xfrm>
          <a:off x="1730808" y="1554480"/>
          <a:ext cx="10046554" cy="436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03409954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88083354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40953181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168001668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88609522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4026796187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647478956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569929039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3436506371"/>
                    </a:ext>
                  </a:extLst>
                </a:gridCol>
                <a:gridCol w="558142">
                  <a:extLst>
                    <a:ext uri="{9D8B030D-6E8A-4147-A177-3AD203B41FA5}">
                      <a16:colId xmlns:a16="http://schemas.microsoft.com/office/drawing/2014/main" val="1393294844"/>
                    </a:ext>
                  </a:extLst>
                </a:gridCol>
              </a:tblGrid>
              <a:tr h="380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2021. 04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2021. 05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2021. 06</a:t>
                      </a:r>
                      <a:endParaRPr lang="ko-KR" altLang="en-US" sz="1200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주제 선정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수집 및 가공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데이터 분석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중간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3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순찰 알고리즘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UI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  <a:cs typeface="+mn-cs"/>
                        </a:rPr>
                        <a:t>프로그램 개발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최종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504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1516566" y="606237"/>
            <a:ext cx="72736" cy="51849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Step.3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 및 개발 환경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527A5B1-93D3-4D86-B7C2-184E76CAC5A7}"/>
              </a:ext>
            </a:extLst>
          </p:cNvPr>
          <p:cNvGraphicFramePr>
            <a:graphicFrameLocks noGrp="1"/>
          </p:cNvGraphicFramePr>
          <p:nvPr/>
        </p:nvGraphicFramePr>
        <p:xfrm>
          <a:off x="2315661" y="1949380"/>
          <a:ext cx="9129364" cy="3841821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043121">
                  <a:extLst>
                    <a:ext uri="{9D8B030D-6E8A-4147-A177-3AD203B41FA5}">
                      <a16:colId xmlns:a16="http://schemas.microsoft.com/office/drawing/2014/main" val="2458807942"/>
                    </a:ext>
                  </a:extLst>
                </a:gridCol>
                <a:gridCol w="3043122">
                  <a:extLst>
                    <a:ext uri="{9D8B030D-6E8A-4147-A177-3AD203B41FA5}">
                      <a16:colId xmlns:a16="http://schemas.microsoft.com/office/drawing/2014/main" val="1044945745"/>
                    </a:ext>
                  </a:extLst>
                </a:gridCol>
                <a:gridCol w="3043121">
                  <a:extLst>
                    <a:ext uri="{9D8B030D-6E8A-4147-A177-3AD203B41FA5}">
                      <a16:colId xmlns:a16="http://schemas.microsoft.com/office/drawing/2014/main" val="2218388808"/>
                    </a:ext>
                  </a:extLst>
                </a:gridCol>
              </a:tblGrid>
              <a:tr h="661575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Team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‘</a:t>
                      </a:r>
                      <a:r>
                        <a:rPr lang="ko-KR" altLang="en-US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범죄와의 전쟁</a:t>
                      </a: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’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411421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류 형 주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동 연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김 영 서</a:t>
                      </a:r>
                      <a:endParaRPr lang="en-US" altLang="ko-KR" sz="1800" b="1" dirty="0">
                        <a:solidFill>
                          <a:schemeClr val="tx1"/>
                        </a:solidFill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26391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데이터 수집 및 가공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KoPub돋움체_Pro Medium" panose="00000600000000000000" pitchFamily="50" charset="-127"/>
                        <a:ea typeface="KoPub돋움체_Pro Medium" panose="000006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239220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알고리즘 성능테스트 환경 구성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DB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설계 및 데이터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논문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672634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서브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경로 알고리즘 개발 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14533"/>
                  </a:ext>
                </a:extLst>
              </a:tr>
              <a:tr h="530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메인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UI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프로그램 개발 서브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17054828"/>
                  </a:ext>
                </a:extLst>
              </a:tr>
              <a:tr h="53004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PPT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KoPub돋움체_Pro Medium" panose="00000600000000000000" pitchFamily="50" charset="-127"/>
                          <a:ea typeface="KoPub돋움체_Pro Medium" panose="00000600000000000000" pitchFamily="50" charset="-127"/>
                        </a:rPr>
                        <a:t> 제작 및 발표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PPT</a:t>
                      </a:r>
                      <a:r>
                        <a:rPr lang="ko-KR" altLang="en-US" sz="1600" dirty="0"/>
                        <a:t> 제작 및 발표</a:t>
                      </a:r>
                      <a:endParaRPr lang="ko-KR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61157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19B710-E705-44A1-B88E-B1BE85E3B19E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역할 분담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39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Step.1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생성 및 </a:t>
            </a:r>
            <a:r>
              <a:rPr lang="en-US" altLang="ko-KR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DB </a:t>
            </a:r>
            <a:r>
              <a:rPr lang="ko-KR" altLang="en-US" sz="3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추가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데이터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베이스 구성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C08467-926F-4D91-8C1F-602E1EBBD793}"/>
              </a:ext>
            </a:extLst>
          </p:cNvPr>
          <p:cNvSpPr/>
          <p:nvPr/>
        </p:nvSpPr>
        <p:spPr>
          <a:xfrm>
            <a:off x="1954525" y="1964059"/>
            <a:ext cx="1407201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범죄 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릴레이션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030E2BE-C2B3-4941-B741-7547365A8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615912"/>
              </p:ext>
            </p:extLst>
          </p:nvPr>
        </p:nvGraphicFramePr>
        <p:xfrm>
          <a:off x="3361726" y="196405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범죄 유형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854AAB-1781-4005-ADC6-1FB51E158FE6}"/>
              </a:ext>
            </a:extLst>
          </p:cNvPr>
          <p:cNvSpPr/>
          <p:nvPr/>
        </p:nvSpPr>
        <p:spPr>
          <a:xfrm>
            <a:off x="1954525" y="2735023"/>
            <a:ext cx="1407201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날씨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릴레이션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55097A-9903-4AE3-A748-357557A469B7}"/>
              </a:ext>
            </a:extLst>
          </p:cNvPr>
          <p:cNvSpPr/>
          <p:nvPr/>
        </p:nvSpPr>
        <p:spPr>
          <a:xfrm>
            <a:off x="1882769" y="3505987"/>
            <a:ext cx="1478957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CCTV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릴레이션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FC7443-992A-4214-AE28-4AC7864F1049}"/>
              </a:ext>
            </a:extLst>
          </p:cNvPr>
          <p:cNvSpPr/>
          <p:nvPr/>
        </p:nvSpPr>
        <p:spPr>
          <a:xfrm>
            <a:off x="1819978" y="4277737"/>
            <a:ext cx="1541748" cy="370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릴레이션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447121C6-D859-496A-A9C1-5EE043631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697494"/>
              </p:ext>
            </p:extLst>
          </p:nvPr>
        </p:nvGraphicFramePr>
        <p:xfrm>
          <a:off x="3361726" y="2782605"/>
          <a:ext cx="8128001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895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1039906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779929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  <a:gridCol w="779930">
                  <a:extLst>
                    <a:ext uri="{9D8B030D-6E8A-4147-A177-3AD203B41FA5}">
                      <a16:colId xmlns:a16="http://schemas.microsoft.com/office/drawing/2014/main" val="178909180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  <a:gridCol w="1095553">
                  <a:extLst>
                    <a:ext uri="{9D8B030D-6E8A-4147-A177-3AD203B41FA5}">
                      <a16:colId xmlns:a16="http://schemas.microsoft.com/office/drawing/2014/main" val="2369398806"/>
                    </a:ext>
                  </a:extLst>
                </a:gridCol>
                <a:gridCol w="1095553">
                  <a:extLst>
                    <a:ext uri="{9D8B030D-6E8A-4147-A177-3AD203B41FA5}">
                      <a16:colId xmlns:a16="http://schemas.microsoft.com/office/drawing/2014/main" val="3376022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일조량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적설량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전운량</a:t>
                      </a:r>
                      <a:endParaRPr lang="ko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BE4E1064-F478-4CF4-A48C-CCDF3E161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281124"/>
              </p:ext>
            </p:extLst>
          </p:nvPr>
        </p:nvGraphicFramePr>
        <p:xfrm>
          <a:off x="3361726" y="3553569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2566933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2309867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CCTV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15C11E91-992F-49FA-929E-4C2E167F4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28365"/>
              </p:ext>
            </p:extLst>
          </p:nvPr>
        </p:nvGraphicFramePr>
        <p:xfrm>
          <a:off x="3361726" y="4359045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08562995"/>
                    </a:ext>
                  </a:extLst>
                </a:gridCol>
                <a:gridCol w="2566933">
                  <a:extLst>
                    <a:ext uri="{9D8B030D-6E8A-4147-A177-3AD203B41FA5}">
                      <a16:colId xmlns:a16="http://schemas.microsoft.com/office/drawing/2014/main" val="1709952585"/>
                    </a:ext>
                  </a:extLst>
                </a:gridCol>
                <a:gridCol w="2309867">
                  <a:extLst>
                    <a:ext uri="{9D8B030D-6E8A-4147-A177-3AD203B41FA5}">
                      <a16:colId xmlns:a16="http://schemas.microsoft.com/office/drawing/2014/main" val="1407660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위도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경찰서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Grid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68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77027"/>
            <a:ext cx="9418232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Dataset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은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(Grid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번호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CCTV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개수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경찰서 수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거주인구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유동인구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범죄 수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A7DD76A-77A9-46D3-85B2-9908458286DB}"/>
              </a:ext>
            </a:extLst>
          </p:cNvPr>
          <p:cNvSpPr/>
          <p:nvPr/>
        </p:nvSpPr>
        <p:spPr>
          <a:xfrm>
            <a:off x="2420595" y="2482693"/>
            <a:ext cx="2734210" cy="109369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Crime_Weather</a:t>
            </a:r>
            <a:r>
              <a:rPr lang="en-US" altLang="ko-KR" dirty="0">
                <a:solidFill>
                  <a:schemeClr val="tx1"/>
                </a:solidFill>
              </a:rPr>
              <a:t> Table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49A087C-3C1A-44C6-8787-93CD16B7FD30}"/>
              </a:ext>
            </a:extLst>
          </p:cNvPr>
          <p:cNvSpPr/>
          <p:nvPr/>
        </p:nvSpPr>
        <p:spPr>
          <a:xfrm>
            <a:off x="6983407" y="2482693"/>
            <a:ext cx="2734210" cy="109369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Grid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Table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왼쪽/오른쪽/위쪽 2">
            <a:extLst>
              <a:ext uri="{FF2B5EF4-FFF2-40B4-BE49-F238E27FC236}">
                <a16:creationId xmlns:a16="http://schemas.microsoft.com/office/drawing/2014/main" id="{7D02EEC1-97AD-454D-8FB1-8B9EBA8E47B6}"/>
              </a:ext>
            </a:extLst>
          </p:cNvPr>
          <p:cNvSpPr/>
          <p:nvPr/>
        </p:nvSpPr>
        <p:spPr>
          <a:xfrm rot="10800000">
            <a:off x="5404561" y="2815472"/>
            <a:ext cx="1329087" cy="1962706"/>
          </a:xfrm>
          <a:prstGeom prst="leftRightUpArrow">
            <a:avLst>
              <a:gd name="adj1" fmla="val 16803"/>
              <a:gd name="adj2" fmla="val 24180"/>
              <a:gd name="adj3" fmla="val 25000"/>
            </a:avLst>
          </a:prstGeom>
          <a:solidFill>
            <a:srgbClr val="FFC000">
              <a:alpha val="43137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6C6EA8-AD78-47B7-BC68-6EC51BC90ED9}"/>
              </a:ext>
            </a:extLst>
          </p:cNvPr>
          <p:cNvSpPr/>
          <p:nvPr/>
        </p:nvSpPr>
        <p:spPr>
          <a:xfrm>
            <a:off x="6230853" y="3824826"/>
            <a:ext cx="1005942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조인 연산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9906E79-B953-4C85-B671-C4683FCF8185}"/>
              </a:ext>
            </a:extLst>
          </p:cNvPr>
          <p:cNvSpPr/>
          <p:nvPr/>
        </p:nvSpPr>
        <p:spPr>
          <a:xfrm>
            <a:off x="4701999" y="5142096"/>
            <a:ext cx="2734210" cy="109369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Crime_Weather</a:t>
            </a:r>
            <a:r>
              <a:rPr lang="en-US" altLang="ko-KR" dirty="0">
                <a:solidFill>
                  <a:schemeClr val="tx1"/>
                </a:solidFill>
              </a:rPr>
              <a:t>     Grid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9CC0D-CDA5-40B2-B3C5-C0F5931592C4}"/>
              </a:ext>
            </a:extLst>
          </p:cNvPr>
          <p:cNvSpPr txBox="1"/>
          <p:nvPr/>
        </p:nvSpPr>
        <p:spPr>
          <a:xfrm>
            <a:off x="6425118" y="5311916"/>
            <a:ext cx="4770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00" b="1" dirty="0">
                <a:solidFill>
                  <a:schemeClr val="tx1"/>
                </a:solidFill>
              </a:rPr>
              <a:t>⋈</a:t>
            </a:r>
            <a:endParaRPr lang="ko-KR" altLang="en-US" sz="4300" b="1" dirty="0"/>
          </a:p>
        </p:txBody>
      </p:sp>
    </p:spTree>
    <p:extLst>
      <p:ext uri="{BB962C8B-B14F-4D97-AF65-F5344CB8AC3E}">
        <p14:creationId xmlns:p14="http://schemas.microsoft.com/office/powerpoint/2010/main" val="63681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 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전처리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77027"/>
            <a:ext cx="9418232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계절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시간대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날씨 별로 시나리오를 나눔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- 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여름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가을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겨울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X 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아침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오후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저녁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심야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X 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눈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/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맑음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흐림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 =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총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48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시나리오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0ABBCBC-6D16-4C0E-B82E-23E096339B09}"/>
              </a:ext>
            </a:extLst>
          </p:cNvPr>
          <p:cNvSpPr/>
          <p:nvPr/>
        </p:nvSpPr>
        <p:spPr>
          <a:xfrm>
            <a:off x="8495097" y="2577780"/>
            <a:ext cx="1145406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아침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눈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3684379" y="2599961"/>
            <a:ext cx="1348290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가을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심야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흐림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AC2909-2C57-4E62-A66C-78587859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30" y="2907877"/>
            <a:ext cx="4517989" cy="36865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A895BF-AA43-471B-9322-AE09D1AEE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24" y="2907877"/>
            <a:ext cx="4025153" cy="36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50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알고리즘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–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의사결정나무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(Decision Tree)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분류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77027"/>
            <a:ext cx="9418232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데이터들 사이에 존재하는 패턴을 예측 가능한 규칙들의 조합으로 나타냄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지니 계수가 감소하도록 분기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(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지니 계수가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0.5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일 때 불순도 최대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5589439" y="2658722"/>
            <a:ext cx="1013121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의사결정나무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35E61A-61F4-4E8C-9FF6-7B5A073D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5" y="3047580"/>
            <a:ext cx="5733350" cy="33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4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600" dirty="0" err="1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과적합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문제 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5" y="1677027"/>
            <a:ext cx="9418232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불순도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지니 계수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)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가 최소화 될 때까지 계속 분할하면서 </a:t>
            </a:r>
            <a:r>
              <a:rPr lang="ko-KR" altLang="en-US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과적합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발생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과적합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방지와 최적화를 위해 교차검증 및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하이퍼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파라미터 튜닝 적용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6138609" y="2658722"/>
            <a:ext cx="927902" cy="307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과적합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예시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D9BE8-F8BF-444B-BD96-9977D125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44" y="2966638"/>
            <a:ext cx="8982632" cy="34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88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K-Fold 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교차검증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(K-Fold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Cross</a:t>
            </a:r>
            <a:r>
              <a:rPr lang="ko-KR" altLang="en-US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en-US" altLang="ko-KR" sz="2600" dirty="0">
                <a:solidFill>
                  <a:srgbClr val="FFC000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Validation)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1954524" y="1677027"/>
            <a:ext cx="9711001" cy="900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Train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데이터셋을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5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등분 하여 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5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개의 </a:t>
            </a:r>
            <a:r>
              <a:rPr lang="ko-KR" altLang="en-US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폴드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세트 생성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각 </a:t>
            </a:r>
            <a:r>
              <a:rPr lang="ko-KR" altLang="en-US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폴드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세트에 학습과 검증평가 반복적으로 수행  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Test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데이터셋으로 최종검증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3D2E36-8F75-408B-95A9-8CE98CA9F7B0}"/>
              </a:ext>
            </a:extLst>
          </p:cNvPr>
          <p:cNvSpPr/>
          <p:nvPr/>
        </p:nvSpPr>
        <p:spPr>
          <a:xfrm>
            <a:off x="8555673" y="3234459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#1</a:t>
            </a:r>
          </a:p>
        </p:txBody>
      </p:sp>
      <p:graphicFrame>
        <p:nvGraphicFramePr>
          <p:cNvPr id="19" name="표 3">
            <a:extLst>
              <a:ext uri="{FF2B5EF4-FFF2-40B4-BE49-F238E27FC236}">
                <a16:creationId xmlns:a16="http://schemas.microsoft.com/office/drawing/2014/main" id="{E4399230-F861-4774-B04E-A0B57887C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15551"/>
              </p:ext>
            </p:extLst>
          </p:nvPr>
        </p:nvGraphicFramePr>
        <p:xfrm>
          <a:off x="2015485" y="274945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24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Train Data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Test Data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0" name="표 3">
            <a:extLst>
              <a:ext uri="{FF2B5EF4-FFF2-40B4-BE49-F238E27FC236}">
                <a16:creationId xmlns:a16="http://schemas.microsoft.com/office/drawing/2014/main" id="{53669AFA-E0D8-4D4C-BE1D-879B20BA0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16954"/>
              </p:ext>
            </p:extLst>
          </p:nvPr>
        </p:nvGraphicFramePr>
        <p:xfrm>
          <a:off x="2015485" y="5996404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2400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2373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Train Data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Test Data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2" name="표 3">
            <a:extLst>
              <a:ext uri="{FF2B5EF4-FFF2-40B4-BE49-F238E27FC236}">
                <a16:creationId xmlns:a16="http://schemas.microsoft.com/office/drawing/2014/main" id="{A418A4BD-B35A-4C79-876A-B4435AE4C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4903"/>
              </p:ext>
            </p:extLst>
          </p:nvPr>
        </p:nvGraphicFramePr>
        <p:xfrm>
          <a:off x="2015482" y="3288885"/>
          <a:ext cx="6518905" cy="384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781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84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3" name="표 3">
            <a:extLst>
              <a:ext uri="{FF2B5EF4-FFF2-40B4-BE49-F238E27FC236}">
                <a16:creationId xmlns:a16="http://schemas.microsoft.com/office/drawing/2014/main" id="{556AAB5C-0071-4B46-9F0D-1D0E09303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812441"/>
              </p:ext>
            </p:extLst>
          </p:nvPr>
        </p:nvGraphicFramePr>
        <p:xfrm>
          <a:off x="2015481" y="3820132"/>
          <a:ext cx="6518905" cy="384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781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84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5A848FA3-D41A-4462-B883-1B78DF8FA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65152"/>
              </p:ext>
            </p:extLst>
          </p:nvPr>
        </p:nvGraphicFramePr>
        <p:xfrm>
          <a:off x="2015481" y="4359350"/>
          <a:ext cx="6518905" cy="384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781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84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2B9AE6F5-CF5B-478B-BE6E-9BA571CCC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411835"/>
              </p:ext>
            </p:extLst>
          </p:nvPr>
        </p:nvGraphicFramePr>
        <p:xfrm>
          <a:off x="2015479" y="5438700"/>
          <a:ext cx="6518905" cy="384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781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84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4BDD850C-EC7A-443A-A16F-74FEE6CDE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1722"/>
              </p:ext>
            </p:extLst>
          </p:nvPr>
        </p:nvGraphicFramePr>
        <p:xfrm>
          <a:off x="2015480" y="4908707"/>
          <a:ext cx="6518905" cy="384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781">
                  <a:extLst>
                    <a:ext uri="{9D8B030D-6E8A-4147-A177-3AD203B41FA5}">
                      <a16:colId xmlns:a16="http://schemas.microsoft.com/office/drawing/2014/main" val="196520053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69235514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2064284028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1667977594"/>
                    </a:ext>
                  </a:extLst>
                </a:gridCol>
                <a:gridCol w="1303781">
                  <a:extLst>
                    <a:ext uri="{9D8B030D-6E8A-4147-A177-3AD203B41FA5}">
                      <a16:colId xmlns:a16="http://schemas.microsoft.com/office/drawing/2014/main" val="3862553641"/>
                    </a:ext>
                  </a:extLst>
                </a:gridCol>
              </a:tblGrid>
              <a:tr h="384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Fold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647581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562B10-EB36-461D-AA88-4830E708AFBD}"/>
              </a:ext>
            </a:extLst>
          </p:cNvPr>
          <p:cNvSpPr/>
          <p:nvPr/>
        </p:nvSpPr>
        <p:spPr>
          <a:xfrm>
            <a:off x="10323014" y="5935156"/>
            <a:ext cx="1239111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TestSet</a:t>
            </a: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을 </a:t>
            </a:r>
            <a:endParaRPr lang="en-US" altLang="ko-KR" sz="1200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이용한 최종검증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408E54-18E7-424A-9EF5-4A39A12CE378}"/>
              </a:ext>
            </a:extLst>
          </p:cNvPr>
          <p:cNvSpPr/>
          <p:nvPr/>
        </p:nvSpPr>
        <p:spPr>
          <a:xfrm>
            <a:off x="8588713" y="3711001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#2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F049667-844A-46FC-9E04-CB248065CC30}"/>
              </a:ext>
            </a:extLst>
          </p:cNvPr>
          <p:cNvSpPr/>
          <p:nvPr/>
        </p:nvSpPr>
        <p:spPr>
          <a:xfrm>
            <a:off x="8588713" y="4253517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#3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E79037F-8CB3-4AEE-BBB4-BCE1AC59746E}"/>
              </a:ext>
            </a:extLst>
          </p:cNvPr>
          <p:cNvSpPr/>
          <p:nvPr/>
        </p:nvSpPr>
        <p:spPr>
          <a:xfrm>
            <a:off x="8588712" y="4799855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#4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A1ED39-2C3E-4244-8DDC-2C689B39AFBD}"/>
              </a:ext>
            </a:extLst>
          </p:cNvPr>
          <p:cNvSpPr/>
          <p:nvPr/>
        </p:nvSpPr>
        <p:spPr>
          <a:xfrm>
            <a:off x="8588711" y="5325577"/>
            <a:ext cx="158780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Validation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score #5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2A130E5B-10AC-48BE-BD04-BA397DDF57BD}"/>
              </a:ext>
            </a:extLst>
          </p:cNvPr>
          <p:cNvSpPr/>
          <p:nvPr/>
        </p:nvSpPr>
        <p:spPr>
          <a:xfrm>
            <a:off x="10143480" y="3261672"/>
            <a:ext cx="726987" cy="2530028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0F94FC9-4024-4EF6-BB6C-21335DEE55B5}"/>
              </a:ext>
            </a:extLst>
          </p:cNvPr>
          <p:cNvSpPr/>
          <p:nvPr/>
        </p:nvSpPr>
        <p:spPr>
          <a:xfrm>
            <a:off x="10946286" y="4250498"/>
            <a:ext cx="1010187" cy="493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Final Score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Average</a:t>
            </a:r>
          </a:p>
        </p:txBody>
      </p:sp>
    </p:spTree>
    <p:extLst>
      <p:ext uri="{BB962C8B-B14F-4D97-AF65-F5344CB8AC3E}">
        <p14:creationId xmlns:p14="http://schemas.microsoft.com/office/powerpoint/2010/main" val="371149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6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cxnSpLocks/>
          </p:cNvCxnSpPr>
          <p:nvPr/>
        </p:nvCxnSpPr>
        <p:spPr>
          <a:xfrm>
            <a:off x="1589302" y="606237"/>
            <a:ext cx="0" cy="57610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04485" y="561389"/>
            <a:ext cx="646857" cy="847734"/>
            <a:chOff x="2700419" y="1215041"/>
            <a:chExt cx="646857" cy="847734"/>
          </a:xfrm>
        </p:grpSpPr>
        <p:sp>
          <p:nvSpPr>
            <p:cNvPr id="85" name="평행 사변형 84"/>
            <p:cNvSpPr/>
            <p:nvPr/>
          </p:nvSpPr>
          <p:spPr>
            <a:xfrm rot="5400000" flipH="1">
              <a:off x="2618779" y="1357970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6" name="평행 사변형 85"/>
            <p:cNvSpPr/>
            <p:nvPr/>
          </p:nvSpPr>
          <p:spPr>
            <a:xfrm rot="5400000" flipH="1">
              <a:off x="2679739" y="1395237"/>
              <a:ext cx="749178" cy="585897"/>
            </a:xfrm>
            <a:prstGeom prst="parallelogram">
              <a:avLst>
                <a:gd name="adj" fmla="val 43015"/>
              </a:avLst>
            </a:prstGeom>
            <a:solidFill>
              <a:schemeClr val="bg1"/>
            </a:solidFill>
            <a:ln w="95250" cap="rnd">
              <a:solidFill>
                <a:schemeClr val="bg1"/>
              </a:solidFill>
              <a:round/>
            </a:ln>
            <a:effectLst>
              <a:outerShdw dist="38100" dir="13500000" algn="br" rotWithShape="0">
                <a:schemeClr val="tx1">
                  <a:lumMod val="85000"/>
                  <a:lumOff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3162351" y="1215041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8" name="자유형 87"/>
            <p:cNvSpPr/>
            <p:nvPr/>
          </p:nvSpPr>
          <p:spPr>
            <a:xfrm>
              <a:off x="3092136" y="1251148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89" name="자유형 88"/>
            <p:cNvSpPr/>
            <p:nvPr/>
          </p:nvSpPr>
          <p:spPr>
            <a:xfrm>
              <a:off x="3019867" y="1279672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0" name="자유형 89"/>
            <p:cNvSpPr/>
            <p:nvPr/>
          </p:nvSpPr>
          <p:spPr>
            <a:xfrm>
              <a:off x="2941671" y="131359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1" name="자유형 90"/>
            <p:cNvSpPr/>
            <p:nvPr/>
          </p:nvSpPr>
          <p:spPr>
            <a:xfrm>
              <a:off x="2871456" y="1347427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2803222" y="1373589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2730566" y="1410856"/>
              <a:ext cx="112658" cy="103732"/>
            </a:xfrm>
            <a:custGeom>
              <a:avLst/>
              <a:gdLst>
                <a:gd name="connsiteX0" fmla="*/ 0 w 127000"/>
                <a:gd name="connsiteY0" fmla="*/ 31031 h 126281"/>
                <a:gd name="connsiteX1" fmla="*/ 88900 w 127000"/>
                <a:gd name="connsiteY1" fmla="*/ 5631 h 126281"/>
                <a:gd name="connsiteX2" fmla="*/ 127000 w 127000"/>
                <a:gd name="connsiteY2" fmla="*/ 126281 h 126281"/>
                <a:gd name="connsiteX0" fmla="*/ 0 w 122237"/>
                <a:gd name="connsiteY0" fmla="*/ 62399 h 121930"/>
                <a:gd name="connsiteX1" fmla="*/ 84137 w 122237"/>
                <a:gd name="connsiteY1" fmla="*/ 1280 h 121930"/>
                <a:gd name="connsiteX2" fmla="*/ 122237 w 122237"/>
                <a:gd name="connsiteY2" fmla="*/ 121930 h 121930"/>
                <a:gd name="connsiteX0" fmla="*/ 0 w 122237"/>
                <a:gd name="connsiteY0" fmla="*/ 48523 h 108054"/>
                <a:gd name="connsiteX1" fmla="*/ 81756 w 122237"/>
                <a:gd name="connsiteY1" fmla="*/ 1691 h 108054"/>
                <a:gd name="connsiteX2" fmla="*/ 122237 w 122237"/>
                <a:gd name="connsiteY2" fmla="*/ 108054 h 108054"/>
                <a:gd name="connsiteX0" fmla="*/ 0 w 122237"/>
                <a:gd name="connsiteY0" fmla="*/ 49234 h 108765"/>
                <a:gd name="connsiteX1" fmla="*/ 81756 w 122237"/>
                <a:gd name="connsiteY1" fmla="*/ 2402 h 108765"/>
                <a:gd name="connsiteX2" fmla="*/ 122237 w 122237"/>
                <a:gd name="connsiteY2" fmla="*/ 108765 h 108765"/>
                <a:gd name="connsiteX0" fmla="*/ 0 w 110331"/>
                <a:gd name="connsiteY0" fmla="*/ 48964 h 103732"/>
                <a:gd name="connsiteX1" fmla="*/ 81756 w 110331"/>
                <a:gd name="connsiteY1" fmla="*/ 2132 h 103732"/>
                <a:gd name="connsiteX2" fmla="*/ 110331 w 110331"/>
                <a:gd name="connsiteY2" fmla="*/ 103732 h 103732"/>
                <a:gd name="connsiteX0" fmla="*/ 0 w 114103"/>
                <a:gd name="connsiteY0" fmla="*/ 48964 h 103732"/>
                <a:gd name="connsiteX1" fmla="*/ 81756 w 114103"/>
                <a:gd name="connsiteY1" fmla="*/ 2132 h 103732"/>
                <a:gd name="connsiteX2" fmla="*/ 110331 w 114103"/>
                <a:gd name="connsiteY2" fmla="*/ 103732 h 103732"/>
                <a:gd name="connsiteX0" fmla="*/ 0 w 112658"/>
                <a:gd name="connsiteY0" fmla="*/ 48964 h 103732"/>
                <a:gd name="connsiteX1" fmla="*/ 60324 w 112658"/>
                <a:gd name="connsiteY1" fmla="*/ 2132 h 103732"/>
                <a:gd name="connsiteX2" fmla="*/ 110331 w 112658"/>
                <a:gd name="connsiteY2" fmla="*/ 103732 h 10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58" h="103732">
                  <a:moveTo>
                    <a:pt x="0" y="48964"/>
                  </a:moveTo>
                  <a:cubicBezTo>
                    <a:pt x="14816" y="14038"/>
                    <a:pt x="41936" y="-6996"/>
                    <a:pt x="60324" y="2132"/>
                  </a:cubicBezTo>
                  <a:cubicBezTo>
                    <a:pt x="78712" y="11260"/>
                    <a:pt x="123295" y="51344"/>
                    <a:pt x="110331" y="103732"/>
                  </a:cubicBezTo>
                </a:path>
              </a:pathLst>
            </a:custGeom>
            <a:noFill/>
            <a:ln w="2857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16774" y="899450"/>
            <a:ext cx="715581" cy="307777"/>
          </a:xfrm>
          <a:prstGeom prst="rect">
            <a:avLst/>
          </a:prstGeom>
        </p:spPr>
        <p:txBody>
          <a:bodyPr wrap="none">
            <a:spAutoFit/>
            <a:scene3d>
              <a:camera prst="isometricRightUp">
                <a:rot lat="1517535" lon="19398263" rev="155635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Step.2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954525" y="474341"/>
            <a:ext cx="530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Data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분석 알고리즘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081A76-9F7D-4F35-8B71-9C10FCE44352}"/>
              </a:ext>
            </a:extLst>
          </p:cNvPr>
          <p:cNvSpPr/>
          <p:nvPr/>
        </p:nvSpPr>
        <p:spPr>
          <a:xfrm>
            <a:off x="2015485" y="1207227"/>
            <a:ext cx="941823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하이퍼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파라미터 튜닝 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(Hyper Parameter Tuning)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9E5C1-41A6-4BC8-BBC5-5BB0042F120B}"/>
              </a:ext>
            </a:extLst>
          </p:cNvPr>
          <p:cNvSpPr/>
          <p:nvPr/>
        </p:nvSpPr>
        <p:spPr>
          <a:xfrm>
            <a:off x="2015485" y="1699670"/>
            <a:ext cx="9418232" cy="13826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하이퍼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파라미터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모델링 시 사용자가 직접 세팅해주는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값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max_depth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트리의 최대 깊이</a:t>
            </a:r>
            <a:endParaRPr lang="en-US" altLang="ko-KR" dirty="0">
              <a:solidFill>
                <a:prstClr val="white"/>
              </a:solidFill>
              <a:latin typeface="KoPub돋움체_Pro Medium" panose="00000600000000000000" pitchFamily="50" charset="-127"/>
              <a:ea typeface="KoPub돋움체_Pro Medium" panose="00000600000000000000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min_samples_leaf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말단 노드에 포함된 최소 데이터셋 개수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min_samples_split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: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부모 노드에서</a:t>
            </a:r>
            <a:r>
              <a:rPr lang="en-US" altLang="ko-KR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 </a:t>
            </a:r>
            <a:r>
              <a:rPr lang="ko-KR" altLang="en-US" dirty="0">
                <a:solidFill>
                  <a:prstClr val="white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분기 가능한 최소 데이터셋 개수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FD82BE-2004-4BF7-978B-2588DB87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85" y="3082351"/>
            <a:ext cx="7256998" cy="34912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6334308-126E-47A3-9922-CECA6ABA7130}"/>
              </a:ext>
            </a:extLst>
          </p:cNvPr>
          <p:cNvSpPr/>
          <p:nvPr/>
        </p:nvSpPr>
        <p:spPr>
          <a:xfrm>
            <a:off x="7263689" y="3486740"/>
            <a:ext cx="159087" cy="16715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E7AFDF2-53AF-43A1-A249-CFFE730FFB13}"/>
              </a:ext>
            </a:extLst>
          </p:cNvPr>
          <p:cNvSpPr/>
          <p:nvPr/>
        </p:nvSpPr>
        <p:spPr>
          <a:xfrm>
            <a:off x="7600534" y="5236502"/>
            <a:ext cx="1606897" cy="160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</a:rPr>
              <a:t>m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ax_depth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+mn-cs"/>
              </a:rPr>
              <a:t> 최적의 값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KoPub돋움체_Pro Medium" panose="00000600000000000000" pitchFamily="50" charset="-127"/>
              <a:ea typeface="KoPub돋움체_Pro Medium" panose="00000600000000000000" pitchFamily="50" charset="-127"/>
              <a:cs typeface="+mn-cs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BA7840A-EC4D-4120-A4E9-C88FB0F75379}"/>
              </a:ext>
            </a:extLst>
          </p:cNvPr>
          <p:cNvCxnSpPr>
            <a:cxnSpLocks/>
            <a:stCxn id="9" idx="2"/>
            <a:endCxn id="24" idx="1"/>
          </p:cNvCxnSpPr>
          <p:nvPr/>
        </p:nvCxnSpPr>
        <p:spPr>
          <a:xfrm rot="16200000" flipH="1">
            <a:off x="7392734" y="5108828"/>
            <a:ext cx="158298" cy="257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80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3808</TotalTime>
  <Words>1001</Words>
  <Application>Microsoft Office PowerPoint</Application>
  <PresentationFormat>와이드스크린</PresentationFormat>
  <Paragraphs>275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Microsoft YaHei UI</vt:lpstr>
      <vt:lpstr>KoPub돋움체_Pro Medium</vt:lpstr>
      <vt:lpstr>나눔스퀘어라운드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영서</cp:lastModifiedBy>
  <cp:revision>526</cp:revision>
  <dcterms:created xsi:type="dcterms:W3CDTF">2018-08-02T07:05:36Z</dcterms:created>
  <dcterms:modified xsi:type="dcterms:W3CDTF">2021-04-12T08:57:37Z</dcterms:modified>
</cp:coreProperties>
</file>